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 id="2147483684" r:id="rId2"/>
  </p:sldMasterIdLst>
  <p:notesMasterIdLst>
    <p:notesMasterId r:id="rId17"/>
  </p:notesMasterIdLst>
  <p:sldIdLst>
    <p:sldId id="2630" r:id="rId3"/>
    <p:sldId id="2654" r:id="rId4"/>
    <p:sldId id="2617" r:id="rId5"/>
    <p:sldId id="2631" r:id="rId6"/>
    <p:sldId id="2645" r:id="rId7"/>
    <p:sldId id="2637" r:id="rId8"/>
    <p:sldId id="2643" r:id="rId9"/>
    <p:sldId id="2646" r:id="rId10"/>
    <p:sldId id="2647" r:id="rId11"/>
    <p:sldId id="2648" r:id="rId12"/>
    <p:sldId id="2649" r:id="rId13"/>
    <p:sldId id="2650" r:id="rId14"/>
    <p:sldId id="2651" r:id="rId15"/>
    <p:sldId id="2652" r:id="rId16"/>
  </p:sldIdLst>
  <p:sldSz cx="12192000" cy="6858000"/>
  <p:notesSz cx="6858000" cy="9144000"/>
  <p:custDataLst>
    <p:tags r:id="rId18"/>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364">
          <p15:clr>
            <a:srgbClr val="A4A3A4"/>
          </p15:clr>
        </p15:guide>
        <p15:guide id="2" pos="7646">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36B9B"/>
    <a:srgbClr val="6C92C0"/>
    <a:srgbClr val="48A2A0"/>
    <a:srgbClr val="FF6F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74" autoAdjust="0"/>
    <p:restoredTop sz="94660"/>
  </p:normalViewPr>
  <p:slideViewPr>
    <p:cSldViewPr snapToGrid="0">
      <p:cViewPr>
        <p:scale>
          <a:sx n="100" d="100"/>
          <a:sy n="100" d="100"/>
        </p:scale>
        <p:origin x="-954" y="-264"/>
      </p:cViewPr>
      <p:guideLst>
        <p:guide orient="horz" pos="2364"/>
        <p:guide pos="7646"/>
      </p:guideLst>
    </p:cSldViewPr>
  </p:slideViewPr>
  <p:notesTextViewPr>
    <p:cViewPr>
      <p:scale>
        <a:sx n="1" d="1"/>
        <a:sy n="1" d="1"/>
      </p:scale>
      <p:origin x="0" y="0"/>
    </p:cViewPr>
  </p:notesTextViewPr>
  <p:sorterViewPr>
    <p:cViewPr>
      <p:scale>
        <a:sx n="66" d="100"/>
        <a:sy n="66" d="100"/>
      </p:scale>
      <p:origin x="0" y="0"/>
    </p:cViewPr>
  </p:sorterViewPr>
  <p:notesViewPr>
    <p:cSldViewPr snapToGrid="0" showGuides="1">
      <p:cViewPr varScale="1">
        <p:scale>
          <a:sx n="87" d="100"/>
          <a:sy n="87" d="100"/>
        </p:scale>
        <p:origin x="3582"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gs" Target="tags/tag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9F10804-FE04-47AA-8C0E-F2613B59AD83}" type="datetimeFigureOut">
              <a:rPr lang="zh-CN" altLang="en-US" smtClean="0"/>
              <a:t>2023/10/18</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8CBF47-3ED1-41B6-A9DB-D47E6373B246}" type="slidenum">
              <a:rPr lang="zh-CN" altLang="en-US" smtClean="0"/>
              <a:t>‹#›</a:t>
            </a:fld>
            <a:endParaRPr lang="zh-CN" altLang="en-US"/>
          </a:p>
        </p:txBody>
      </p:sp>
    </p:spTree>
    <p:extLst>
      <p:ext uri="{BB962C8B-B14F-4D97-AF65-F5344CB8AC3E}">
        <p14:creationId xmlns:p14="http://schemas.microsoft.com/office/powerpoint/2010/main" val="34863383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4B31000-9408-426B-B873-D4C066E48AF8}" type="slidenum">
              <a:rPr lang="zh-CN" altLang="en-US" smtClean="0"/>
              <a:pPr/>
              <a:t>3</a:t>
            </a:fld>
            <a:endParaRPr lang="zh-CN" altLang="en-US"/>
          </a:p>
        </p:txBody>
      </p:sp>
    </p:spTree>
    <p:extLst>
      <p:ext uri="{BB962C8B-B14F-4D97-AF65-F5344CB8AC3E}">
        <p14:creationId xmlns:p14="http://schemas.microsoft.com/office/powerpoint/2010/main" val="17188445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CB636C6F-BA5D-4CEF-9FF4-D93BDBED10AA}" type="slidenum">
              <a:rPr lang="zh-CN" altLang="en-US" smtClean="0"/>
              <a:t>6</a:t>
            </a:fld>
            <a:endParaRPr lang="zh-CN" altLang="en-US"/>
          </a:p>
        </p:txBody>
      </p:sp>
    </p:spTree>
    <p:extLst>
      <p:ext uri="{BB962C8B-B14F-4D97-AF65-F5344CB8AC3E}">
        <p14:creationId xmlns:p14="http://schemas.microsoft.com/office/powerpoint/2010/main" val="29643585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hyperlink" Target="http://www.1ppt.com/moban/" TargetMode="Externa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400" advClick="0" advTm="2000">
        <p:blinds/>
      </p:transition>
    </mc:Choice>
    <mc:Fallback xmlns="">
      <p:transition spd="slow" advClick="0" advTm="2000">
        <p:blind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5A640112-A42B-9319-405B-CB39C383E1F6}"/>
              </a:ext>
            </a:extLst>
          </p:cNvPr>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extLst>
      <p:ext uri="{BB962C8B-B14F-4D97-AF65-F5344CB8AC3E}">
        <p14:creationId xmlns:p14="http://schemas.microsoft.com/office/powerpoint/2010/main" val="3195498742"/>
      </p:ext>
    </p:extLst>
  </p:cSld>
  <p:clrMapOvr>
    <a:masterClrMapping/>
  </p:clrMapOvr>
  <mc:AlternateContent xmlns:mc="http://schemas.openxmlformats.org/markup-compatibility/2006" xmlns:p14="http://schemas.microsoft.com/office/powerpoint/2010/main">
    <mc:Choice Requires="p14">
      <p:transition spd="slow" p14:dur="1400" advClick="0" advTm="2000">
        <p:blinds/>
      </p:transition>
    </mc:Choice>
    <mc:Fallback xmlns="">
      <p:transition spd="slow" advClick="0" advTm="2000">
        <p:blind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0B74E724-ECEF-4EE4-FB9C-9638B303168F}"/>
              </a:ext>
            </a:extLst>
          </p:cNvPr>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4" name="TextBox 3">
            <a:extLst>
              <a:ext uri="{FF2B5EF4-FFF2-40B4-BE49-F238E27FC236}">
                <a16:creationId xmlns="" xmlns:a16="http://schemas.microsoft.com/office/drawing/2014/main" id="{56A2CCC3-6DCF-8235-1301-36683266F2DA}"/>
              </a:ext>
            </a:extLst>
          </p:cNvPr>
          <p:cNvSpPr txBox="1"/>
          <p:nvPr userDrawn="1"/>
        </p:nvSpPr>
        <p:spPr>
          <a:xfrm>
            <a:off x="615933" y="6374445"/>
            <a:ext cx="1800200" cy="118430"/>
          </a:xfrm>
          <a:prstGeom prst="rect">
            <a:avLst/>
          </a:prstGeom>
          <a:noFill/>
        </p:spPr>
        <p:txBody>
          <a:bodyPr wrap="square" rtlCol="0">
            <a:spAutoFit/>
          </a:bodyPr>
          <a:lstStyle/>
          <a:p>
            <a:pPr>
              <a:lnSpc>
                <a:spcPct val="200000"/>
              </a:lnSpc>
            </a:pPr>
            <a:r>
              <a:rPr lang="en-US" altLang="zh-CN" sz="100" dirty="0">
                <a:solidFill>
                  <a:prstClr val="black"/>
                </a:solidFill>
                <a:latin typeface="微软雅黑" panose="020B0503020204020204" pitchFamily="34" charset="-122"/>
                <a:ea typeface="微软雅黑" panose="020B0503020204020204" pitchFamily="34" charset="-122"/>
                <a:hlinkClick r:id="rId2"/>
              </a:rPr>
              <a:t>PPT</a:t>
            </a:r>
            <a:r>
              <a:rPr lang="zh-CN" altLang="en-US" sz="100" dirty="0">
                <a:solidFill>
                  <a:prstClr val="black"/>
                </a:solidFill>
                <a:latin typeface="微软雅黑" panose="020B0503020204020204" pitchFamily="34" charset="-122"/>
                <a:ea typeface="微软雅黑" panose="020B0503020204020204" pitchFamily="34" charset="-122"/>
                <a:hlinkClick r:id="rId2"/>
              </a:rPr>
              <a:t>模板</a:t>
            </a:r>
            <a:r>
              <a:rPr lang="zh-CN" altLang="en-US" sz="100" dirty="0">
                <a:solidFill>
                  <a:prstClr val="black"/>
                </a:solidFill>
                <a:latin typeface="微软雅黑" panose="020B0503020204020204" pitchFamily="34" charset="-122"/>
                <a:ea typeface="微软雅黑" panose="020B0503020204020204" pitchFamily="34" charset="-122"/>
              </a:rPr>
              <a:t> </a:t>
            </a:r>
            <a:r>
              <a:rPr lang="en-US" altLang="zh-CN" sz="100" dirty="0">
                <a:solidFill>
                  <a:prstClr val="black"/>
                </a:solidFill>
                <a:latin typeface="微软雅黑" panose="020B0503020204020204" pitchFamily="34" charset="-122"/>
                <a:ea typeface="微软雅黑" panose="020B0503020204020204" pitchFamily="34" charset="-122"/>
              </a:rPr>
              <a:t>http://www.1ppt.com/moban/</a:t>
            </a:r>
            <a:r>
              <a:rPr lang="zh-CN" altLang="en-US" sz="100" dirty="0">
                <a:solidFill>
                  <a:prstClr val="black"/>
                </a:solidFill>
                <a:latin typeface="微软雅黑" panose="020B0503020204020204" pitchFamily="34" charset="-122"/>
                <a:ea typeface="微软雅黑" panose="020B0503020204020204" pitchFamily="34" charset="-122"/>
              </a:rPr>
              <a:t> </a:t>
            </a:r>
            <a:endParaRPr lang="en-US" altLang="zh-CN" sz="100" dirty="0">
              <a:solidFill>
                <a:prstClr val="black"/>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658853016"/>
      </p:ext>
    </p:extLst>
  </p:cSld>
  <p:clrMapOvr>
    <a:masterClrMapping/>
  </p:clrMapOvr>
  <mc:AlternateContent xmlns:mc="http://schemas.openxmlformats.org/markup-compatibility/2006" xmlns:p14="http://schemas.microsoft.com/office/powerpoint/2010/main">
    <mc:Choice Requires="p14">
      <p:transition spd="slow" p14:dur="1400" advClick="0" advTm="2000">
        <p:blinds/>
      </p:transition>
    </mc:Choice>
    <mc:Fallback xmlns="">
      <p:transition spd="slow" advClick="0" advTm="2000">
        <p:blind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8_自定义版式">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A507A14E-F112-5C93-6BDA-3431B5511398}"/>
              </a:ext>
            </a:extLst>
          </p:cNvPr>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extLst>
      <p:ext uri="{BB962C8B-B14F-4D97-AF65-F5344CB8AC3E}">
        <p14:creationId xmlns:p14="http://schemas.microsoft.com/office/powerpoint/2010/main" val="1311292456"/>
      </p:ext>
    </p:extLst>
  </p:cSld>
  <p:clrMapOvr>
    <a:masterClrMapping/>
  </p:clrMapOvr>
  <mc:AlternateContent xmlns:mc="http://schemas.openxmlformats.org/markup-compatibility/2006" xmlns:p14="http://schemas.microsoft.com/office/powerpoint/2010/main">
    <mc:Choice Requires="p14">
      <p:transition spd="slow" p14:dur="1400" advClick="0" advTm="2000">
        <p:blinds/>
      </p:transition>
    </mc:Choice>
    <mc:Fallback xmlns="">
      <p:transition spd="slow" advClick="0" advTm="2000">
        <p:blind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9_自定义版式">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64C6287D-2186-820E-08C3-A69B8C8B4B48}"/>
              </a:ext>
            </a:extLst>
          </p:cNvPr>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extLst>
      <p:ext uri="{BB962C8B-B14F-4D97-AF65-F5344CB8AC3E}">
        <p14:creationId xmlns:p14="http://schemas.microsoft.com/office/powerpoint/2010/main" val="3318959114"/>
      </p:ext>
    </p:extLst>
  </p:cSld>
  <p:clrMapOvr>
    <a:masterClrMapping/>
  </p:clrMapOvr>
  <mc:AlternateContent xmlns:mc="http://schemas.openxmlformats.org/markup-compatibility/2006" xmlns:p14="http://schemas.microsoft.com/office/powerpoint/2010/main">
    <mc:Choice Requires="p14">
      <p:transition spd="slow" p14:dur="1400" advClick="0" advTm="2000">
        <p:blinds/>
      </p:transition>
    </mc:Choice>
    <mc:Fallback xmlns="">
      <p:transition spd="slow" advClick="0" advTm="2000">
        <p:blind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p>
        </p:txBody>
      </p:sp>
      <p:sp>
        <p:nvSpPr>
          <p:cNvPr id="3" name="竖排文字占位符 2"/>
          <p:cNvSpPr>
            <a:spLocks noGrp="1"/>
          </p:cNvSpPr>
          <p:nvPr>
            <p:ph type="body" orient="vert" idx="1"/>
          </p:nvPr>
        </p:nvSpPr>
        <p:spPr>
          <a:xfrm>
            <a:off x="609600" y="1600201"/>
            <a:ext cx="10972800" cy="4525963"/>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609600" y="6356351"/>
            <a:ext cx="2844800" cy="365125"/>
          </a:xfrm>
          <a:prstGeom prst="rect">
            <a:avLst/>
          </a:prstGeom>
        </p:spPr>
        <p:txBody>
          <a:bodyPr/>
          <a:lstStyle/>
          <a:p>
            <a:fld id="{2E3AAC11-D570-4EA9-AFC0-30FB72BA45EB}" type="datetimeFigureOut">
              <a:rPr lang="zh-CN" altLang="en-US" smtClean="0"/>
              <a:t>2023/10/18</a:t>
            </a:fld>
            <a:endParaRPr lang="zh-CN" altLang="en-US"/>
          </a:p>
        </p:txBody>
      </p:sp>
      <p:sp>
        <p:nvSpPr>
          <p:cNvPr id="5" name="页脚占位符 4"/>
          <p:cNvSpPr>
            <a:spLocks noGrp="1"/>
          </p:cNvSpPr>
          <p:nvPr>
            <p:ph type="ftr" sz="quarter" idx="11"/>
          </p:nvPr>
        </p:nvSpPr>
        <p:spPr>
          <a:xfrm>
            <a:off x="4165600" y="6356351"/>
            <a:ext cx="3860800" cy="365125"/>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8737600" y="6356351"/>
            <a:ext cx="2844800" cy="365125"/>
          </a:xfrm>
          <a:prstGeom prst="rect">
            <a:avLst/>
          </a:prstGeom>
        </p:spPr>
        <p:txBody>
          <a:bodyPr/>
          <a:lstStyle/>
          <a:p>
            <a:fld id="{55ECCFAA-F4FB-487C-9F1E-C8836D0C3DC9}" type="slidenum">
              <a:rPr lang="zh-CN" altLang="en-US" smtClean="0"/>
              <a:t>‹#›</a:t>
            </a:fld>
            <a:endParaRPr lang="zh-CN" altLang="en-US"/>
          </a:p>
        </p:txBody>
      </p:sp>
    </p:spTree>
    <p:extLst>
      <p:ext uri="{BB962C8B-B14F-4D97-AF65-F5344CB8AC3E}">
        <p14:creationId xmlns:p14="http://schemas.microsoft.com/office/powerpoint/2010/main" val="20147355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9"/>
            <a:ext cx="2743200" cy="5851525"/>
          </a:xfrm>
          <a:prstGeom prst="rect">
            <a:avLst/>
          </a:prstGeo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09600" y="274639"/>
            <a:ext cx="8026400" cy="5851525"/>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609600" y="6356351"/>
            <a:ext cx="2844800" cy="365125"/>
          </a:xfrm>
          <a:prstGeom prst="rect">
            <a:avLst/>
          </a:prstGeom>
        </p:spPr>
        <p:txBody>
          <a:bodyPr/>
          <a:lstStyle/>
          <a:p>
            <a:fld id="{2E3AAC11-D570-4EA9-AFC0-30FB72BA45EB}" type="datetimeFigureOut">
              <a:rPr lang="zh-CN" altLang="en-US" smtClean="0"/>
              <a:t>2023/10/18</a:t>
            </a:fld>
            <a:endParaRPr lang="zh-CN" altLang="en-US"/>
          </a:p>
        </p:txBody>
      </p:sp>
      <p:sp>
        <p:nvSpPr>
          <p:cNvPr id="5" name="页脚占位符 4"/>
          <p:cNvSpPr>
            <a:spLocks noGrp="1"/>
          </p:cNvSpPr>
          <p:nvPr>
            <p:ph type="ftr" sz="quarter" idx="11"/>
          </p:nvPr>
        </p:nvSpPr>
        <p:spPr>
          <a:xfrm>
            <a:off x="4165600" y="6356351"/>
            <a:ext cx="3860800" cy="365125"/>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8737600" y="6356351"/>
            <a:ext cx="2844800" cy="365125"/>
          </a:xfrm>
          <a:prstGeom prst="rect">
            <a:avLst/>
          </a:prstGeom>
        </p:spPr>
        <p:txBody>
          <a:bodyPr/>
          <a:lstStyle/>
          <a:p>
            <a:fld id="{55ECCFAA-F4FB-487C-9F1E-C8836D0C3DC9}" type="slidenum">
              <a:rPr lang="zh-CN" altLang="en-US" smtClean="0"/>
              <a:t>‹#›</a:t>
            </a:fld>
            <a:endParaRPr lang="zh-CN" altLang="en-US"/>
          </a:p>
        </p:txBody>
      </p:sp>
    </p:spTree>
    <p:extLst>
      <p:ext uri="{BB962C8B-B14F-4D97-AF65-F5344CB8AC3E}">
        <p14:creationId xmlns:p14="http://schemas.microsoft.com/office/powerpoint/2010/main" val="2375194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extLst>
      <p:ext uri="{BB962C8B-B14F-4D97-AF65-F5344CB8AC3E}">
        <p14:creationId xmlns:p14="http://schemas.microsoft.com/office/powerpoint/2010/main" val="25732861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标题和内容">
    <p:spTree>
      <p:nvGrpSpPr>
        <p:cNvPr id="1" name=""/>
        <p:cNvGrpSpPr/>
        <p:nvPr/>
      </p:nvGrpSpPr>
      <p:grpSpPr>
        <a:xfrm>
          <a:off x="0" y="0"/>
          <a:ext cx="0" cy="0"/>
          <a:chOff x="0" y="0"/>
          <a:chExt cx="0" cy="0"/>
        </a:xfrm>
      </p:grpSpPr>
    </p:spTree>
    <p:extLst>
      <p:ext uri="{BB962C8B-B14F-4D97-AF65-F5344CB8AC3E}">
        <p14:creationId xmlns:p14="http://schemas.microsoft.com/office/powerpoint/2010/main" val="3557554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userDrawn="1">
  <p:cSld name="1_标题幻灯片">
    <p:spTree>
      <p:nvGrpSpPr>
        <p:cNvPr id="1" name=""/>
        <p:cNvGrpSpPr/>
        <p:nvPr/>
      </p:nvGrpSpPr>
      <p:grpSpPr>
        <a:xfrm>
          <a:off x="0" y="0"/>
          <a:ext cx="0" cy="0"/>
          <a:chOff x="0" y="0"/>
          <a:chExt cx="0" cy="0"/>
        </a:xfrm>
      </p:grpSpPr>
    </p:spTree>
    <p:extLst>
      <p:ext uri="{BB962C8B-B14F-4D97-AF65-F5344CB8AC3E}">
        <p14:creationId xmlns:p14="http://schemas.microsoft.com/office/powerpoint/2010/main" val="14197312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21ABF3F8-2A15-E886-BB36-ED2BEA134910}"/>
              </a:ext>
            </a:extLst>
          </p:cNvPr>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extLst>
      <p:ext uri="{BB962C8B-B14F-4D97-AF65-F5344CB8AC3E}">
        <p14:creationId xmlns:p14="http://schemas.microsoft.com/office/powerpoint/2010/main" val="4225713628"/>
      </p:ext>
    </p:extLst>
  </p:cSld>
  <p:clrMapOvr>
    <a:masterClrMapping/>
  </p:clrMapOvr>
  <mc:AlternateContent xmlns:mc="http://schemas.openxmlformats.org/markup-compatibility/2006" xmlns:p14="http://schemas.microsoft.com/office/powerpoint/2010/main">
    <mc:Choice Requires="p14">
      <p:transition spd="slow" p14:dur="1400" advClick="0" advTm="2000">
        <p:blinds/>
      </p:transition>
    </mc:Choice>
    <mc:Fallback xmlns="">
      <p:transition spd="slow" advClick="0" advTm="2000">
        <p:blind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73566D18-B7A1-1848-A27D-1A50A6415F17}"/>
              </a:ext>
            </a:extLst>
          </p:cNvPr>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extLst>
      <p:ext uri="{BB962C8B-B14F-4D97-AF65-F5344CB8AC3E}">
        <p14:creationId xmlns:p14="http://schemas.microsoft.com/office/powerpoint/2010/main" val="1798359890"/>
      </p:ext>
    </p:extLst>
  </p:cSld>
  <p:clrMapOvr>
    <a:masterClrMapping/>
  </p:clrMapOvr>
  <mc:AlternateContent xmlns:mc="http://schemas.openxmlformats.org/markup-compatibility/2006" xmlns:p14="http://schemas.microsoft.com/office/powerpoint/2010/main">
    <mc:Choice Requires="p14">
      <p:transition spd="slow" p14:dur="1400" advClick="0" advTm="2000">
        <p:blinds/>
      </p:transition>
    </mc:Choice>
    <mc:Fallback xmlns="">
      <p:transition spd="slow" advClick="0" advTm="2000">
        <p:blind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A9B11A6E-0265-7FB6-6ECF-A8780CCBFE2C}"/>
              </a:ext>
            </a:extLst>
          </p:cNvPr>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extLst>
      <p:ext uri="{BB962C8B-B14F-4D97-AF65-F5344CB8AC3E}">
        <p14:creationId xmlns:p14="http://schemas.microsoft.com/office/powerpoint/2010/main" val="226738231"/>
      </p:ext>
    </p:extLst>
  </p:cSld>
  <p:clrMapOvr>
    <a:masterClrMapping/>
  </p:clrMapOvr>
  <mc:AlternateContent xmlns:mc="http://schemas.openxmlformats.org/markup-compatibility/2006" xmlns:p14="http://schemas.microsoft.com/office/powerpoint/2010/main">
    <mc:Choice Requires="p14">
      <p:transition spd="slow" p14:dur="1400" advClick="0" advTm="2000">
        <p:blinds/>
      </p:transition>
    </mc:Choice>
    <mc:Fallback xmlns="">
      <p:transition spd="slow" advClick="0" advTm="2000">
        <p:blind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955F2152-79A8-76EC-0E1F-2033B7964B38}"/>
              </a:ext>
            </a:extLst>
          </p:cNvPr>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extLst>
      <p:ext uri="{BB962C8B-B14F-4D97-AF65-F5344CB8AC3E}">
        <p14:creationId xmlns:p14="http://schemas.microsoft.com/office/powerpoint/2010/main" val="615455078"/>
      </p:ext>
    </p:extLst>
  </p:cSld>
  <p:clrMapOvr>
    <a:masterClrMapping/>
  </p:clrMapOvr>
  <mc:AlternateContent xmlns:mc="http://schemas.openxmlformats.org/markup-compatibility/2006" xmlns:p14="http://schemas.microsoft.com/office/powerpoint/2010/main">
    <mc:Choice Requires="p14">
      <p:transition spd="slow" p14:dur="1400" advClick="0" advTm="2000">
        <p:blinds/>
      </p:transition>
    </mc:Choice>
    <mc:Fallback xmlns="">
      <p:transition spd="slow" advClick="0" advTm="2000">
        <p:blind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2120F18B-72DC-082A-E4C5-3AC92E5DA1A1}"/>
              </a:ext>
            </a:extLst>
          </p:cNvPr>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extLst>
      <p:ext uri="{BB962C8B-B14F-4D97-AF65-F5344CB8AC3E}">
        <p14:creationId xmlns:p14="http://schemas.microsoft.com/office/powerpoint/2010/main" val="931920082"/>
      </p:ext>
    </p:extLst>
  </p:cSld>
  <p:clrMapOvr>
    <a:masterClrMapping/>
  </p:clrMapOvr>
  <mc:AlternateContent xmlns:mc="http://schemas.openxmlformats.org/markup-compatibility/2006" xmlns:p14="http://schemas.microsoft.com/office/powerpoint/2010/main">
    <mc:Choice Requires="p14">
      <p:transition spd="slow" p14:dur="1400" advClick="0" advTm="2000">
        <p:blinds/>
      </p:transition>
    </mc:Choice>
    <mc:Fallback xmlns="">
      <p:transition spd="slow" advClick="0" advTm="2000">
        <p:blind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F8028CAF-3E5C-E202-3AEB-AC6B848132BB}"/>
              </a:ext>
            </a:extLst>
          </p:cNvPr>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extLst>
      <p:ext uri="{BB962C8B-B14F-4D97-AF65-F5344CB8AC3E}">
        <p14:creationId xmlns:p14="http://schemas.microsoft.com/office/powerpoint/2010/main" val="973198691"/>
      </p:ext>
    </p:extLst>
  </p:cSld>
  <p:clrMapOvr>
    <a:masterClrMapping/>
  </p:clrMapOvr>
  <mc:AlternateContent xmlns:mc="http://schemas.openxmlformats.org/markup-compatibility/2006" xmlns:p14="http://schemas.microsoft.com/office/powerpoint/2010/main">
    <mc:Choice Requires="p14">
      <p:transition spd="slow" p14:dur="1400" advClick="0" advTm="2000">
        <p:blinds/>
      </p:transition>
    </mc:Choice>
    <mc:Fallback xmlns="">
      <p:transition spd="slow" advClick="0" advTm="2000">
        <p:blind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slideLayout" Target="../slideLayouts/slideLayout15.xml"/><Relationship Id="rId1" Type="http://schemas.openxmlformats.org/officeDocument/2006/relationships/slideLayout" Target="../slideLayouts/slideLayout14.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0" r:id="rId1"/>
    <p:sldLayoutId id="2147483660"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 id="2147483682" r:id="rId12"/>
    <p:sldLayoutId id="2147483683" r:id="rId13"/>
  </p:sldLayoutIdLst>
  <mc:AlternateContent xmlns:mc="http://schemas.openxmlformats.org/markup-compatibility/2006" xmlns:p14="http://schemas.microsoft.com/office/powerpoint/2010/main">
    <mc:Choice Requires="p14">
      <p:transition spd="slow" p14:dur="1400" advClick="0" advTm="2000">
        <p:blinds/>
      </p:transition>
    </mc:Choice>
    <mc:Fallback xmlns="">
      <p:transition spd="slow" advClick="0" advTm="2000">
        <p:blinds/>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8651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2.xml"/><Relationship Id="rId4" Type="http://schemas.openxmlformats.org/officeDocument/2006/relationships/image" Target="../media/image1.jpe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3.xml"/><Relationship Id="rId1" Type="http://schemas.openxmlformats.org/officeDocument/2006/relationships/tags" Target="../tags/tag3.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3.xml"/><Relationship Id="rId1" Type="http://schemas.openxmlformats.org/officeDocument/2006/relationships/tags" Target="../tags/tag4.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íṩľïdè"/>
        <p:cNvGrpSpPr/>
        <p:nvPr/>
      </p:nvGrpSpPr>
      <p:grpSpPr>
        <a:xfrm>
          <a:off x="0" y="0"/>
          <a:ext cx="0" cy="0"/>
          <a:chOff x="0" y="0"/>
          <a:chExt cx="0" cy="0"/>
        </a:xfrm>
      </p:grpSpPr>
      <p:pic>
        <p:nvPicPr>
          <p:cNvPr id="9" name="图片 8">
            <a:extLst>
              <a:ext uri="{FF2B5EF4-FFF2-40B4-BE49-F238E27FC236}">
                <a16:creationId xmlns="" xmlns:a16="http://schemas.microsoft.com/office/drawing/2014/main" id="{E902D85F-A3BF-4E02-934B-A5902CED6E6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grpSp>
        <p:nvGrpSpPr>
          <p:cNvPr id="10" name="组合 9">
            <a:extLst>
              <a:ext uri="{FF2B5EF4-FFF2-40B4-BE49-F238E27FC236}">
                <a16:creationId xmlns="" xmlns:a16="http://schemas.microsoft.com/office/drawing/2014/main" id="{1450EC31-49D3-4C8B-8FDF-3DD0C4A30EA7}"/>
              </a:ext>
            </a:extLst>
          </p:cNvPr>
          <p:cNvGrpSpPr/>
          <p:nvPr/>
        </p:nvGrpSpPr>
        <p:grpSpPr>
          <a:xfrm rot="10800000">
            <a:off x="-885900" y="3867109"/>
            <a:ext cx="3185286" cy="3512032"/>
            <a:chOff x="9664473" y="816338"/>
            <a:chExt cx="3185286" cy="3512032"/>
          </a:xfrm>
        </p:grpSpPr>
        <p:sp>
          <p:nvSpPr>
            <p:cNvPr id="28" name="íṧḻiḋe">
              <a:extLst>
                <a:ext uri="{FF2B5EF4-FFF2-40B4-BE49-F238E27FC236}">
                  <a16:creationId xmlns="" xmlns:a16="http://schemas.microsoft.com/office/drawing/2014/main" id="{1EB686C4-89DE-4FF9-900B-EAF356B1FF5A}"/>
                </a:ext>
              </a:extLst>
            </p:cNvPr>
            <p:cNvSpPr/>
            <p:nvPr/>
          </p:nvSpPr>
          <p:spPr>
            <a:xfrm>
              <a:off x="9664473" y="816338"/>
              <a:ext cx="2594163" cy="2540781"/>
            </a:xfrm>
            <a:custGeom>
              <a:avLst/>
              <a:gdLst>
                <a:gd name="connsiteX0" fmla="*/ 1096849 w 2594163"/>
                <a:gd name="connsiteY0" fmla="*/ 1533 h 2540781"/>
                <a:gd name="connsiteX1" fmla="*/ 1297103 w 2594163"/>
                <a:gd name="connsiteY1" fmla="*/ 112338 h 2540781"/>
                <a:gd name="connsiteX2" fmla="*/ 2482547 w 2594163"/>
                <a:gd name="connsiteY2" fmla="*/ 1602255 h 2540781"/>
                <a:gd name="connsiteX3" fmla="*/ 2594163 w 2594163"/>
                <a:gd name="connsiteY3" fmla="*/ 1742539 h 2540781"/>
                <a:gd name="connsiteX4" fmla="*/ 2594163 w 2594163"/>
                <a:gd name="connsiteY4" fmla="*/ 2125138 h 2540781"/>
                <a:gd name="connsiteX5" fmla="*/ 2556967 w 2594163"/>
                <a:gd name="connsiteY5" fmla="*/ 2164725 h 2540781"/>
                <a:gd name="connsiteX6" fmla="*/ 2411465 w 2594163"/>
                <a:gd name="connsiteY6" fmla="*/ 2228461 h 2540781"/>
                <a:gd name="connsiteX7" fmla="*/ 341159 w 2594163"/>
                <a:gd name="connsiteY7" fmla="*/ 2537387 h 2540781"/>
                <a:gd name="connsiteX8" fmla="*/ 20527 w 2594163"/>
                <a:gd name="connsiteY8" fmla="*/ 2136195 h 2540781"/>
                <a:gd name="connsiteX9" fmla="*/ 789206 w 2594163"/>
                <a:gd name="connsiteY9" fmla="*/ 188126 h 2540781"/>
                <a:gd name="connsiteX10" fmla="*/ 1096849 w 2594163"/>
                <a:gd name="connsiteY10" fmla="*/ 1533 h 2540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594163" h="2540781">
                  <a:moveTo>
                    <a:pt x="1096849" y="1533"/>
                  </a:moveTo>
                  <a:cubicBezTo>
                    <a:pt x="1171584" y="9139"/>
                    <a:pt x="1244300" y="45184"/>
                    <a:pt x="1297103" y="112338"/>
                  </a:cubicBezTo>
                  <a:cubicBezTo>
                    <a:pt x="1297103" y="112338"/>
                    <a:pt x="1297103" y="112338"/>
                    <a:pt x="2482547" y="1602255"/>
                  </a:cubicBezTo>
                  <a:lnTo>
                    <a:pt x="2594163" y="1742539"/>
                  </a:lnTo>
                  <a:lnTo>
                    <a:pt x="2594163" y="2125138"/>
                  </a:lnTo>
                  <a:lnTo>
                    <a:pt x="2556967" y="2164725"/>
                  </a:lnTo>
                  <a:cubicBezTo>
                    <a:pt x="2517521" y="2197076"/>
                    <a:pt x="2468404" y="2219964"/>
                    <a:pt x="2411465" y="2228461"/>
                  </a:cubicBezTo>
                  <a:cubicBezTo>
                    <a:pt x="2411465" y="2228461"/>
                    <a:pt x="2411465" y="2228461"/>
                    <a:pt x="341159" y="2537387"/>
                  </a:cubicBezTo>
                  <a:cubicBezTo>
                    <a:pt x="115680" y="2571033"/>
                    <a:pt x="-61868" y="2348579"/>
                    <a:pt x="20527" y="2136195"/>
                  </a:cubicBezTo>
                  <a:cubicBezTo>
                    <a:pt x="20527" y="2136195"/>
                    <a:pt x="20527" y="2136195"/>
                    <a:pt x="789206" y="188126"/>
                  </a:cubicBezTo>
                  <a:cubicBezTo>
                    <a:pt x="842126" y="55174"/>
                    <a:pt x="972291" y="-11145"/>
                    <a:pt x="1096849" y="1533"/>
                  </a:cubicBezTo>
                  <a:close/>
                </a:path>
              </a:pathLst>
            </a:custGeom>
            <a:solidFill>
              <a:srgbClr val="6C92C0">
                <a:alpha val="66000"/>
              </a:srgbClr>
            </a:solidFill>
            <a:ln>
              <a:noFill/>
            </a:ln>
            <a:effectLst/>
          </p:spPr>
          <p:txBody>
            <a:bodyPr vert="horz" wrap="square" lIns="91440" tIns="45720" rIns="91440" bIns="45720" numCol="1" anchor="t" anchorCtr="0" compatLnSpc="1">
              <a:prstTxWarp prst="textNoShape">
                <a:avLst/>
              </a:prstTxWarp>
              <a:noAutofit/>
            </a:bodyPr>
            <a:lstStyle/>
            <a:p>
              <a:pPr lvl="0"/>
              <a:endParaRPr lang="zh-CN" altLang="en-US">
                <a:solidFill>
                  <a:schemeClr val="tx1"/>
                </a:solidFill>
                <a:cs typeface="+mn-ea"/>
                <a:sym typeface="+mn-lt"/>
              </a:endParaRPr>
            </a:p>
          </p:txBody>
        </p:sp>
        <p:sp>
          <p:nvSpPr>
            <p:cNvPr id="29" name="íş1íḍè">
              <a:extLst>
                <a:ext uri="{FF2B5EF4-FFF2-40B4-BE49-F238E27FC236}">
                  <a16:creationId xmlns="" xmlns:a16="http://schemas.microsoft.com/office/drawing/2014/main" id="{540F4C9A-3B9E-4ABB-B254-2C6BE2FD027C}"/>
                </a:ext>
              </a:extLst>
            </p:cNvPr>
            <p:cNvSpPr/>
            <p:nvPr/>
          </p:nvSpPr>
          <p:spPr>
            <a:xfrm>
              <a:off x="10394558" y="1098972"/>
              <a:ext cx="2455201" cy="3229398"/>
            </a:xfrm>
            <a:custGeom>
              <a:avLst/>
              <a:gdLst>
                <a:gd name="connsiteX0" fmla="*/ 2455201 w 2455201"/>
                <a:gd name="connsiteY0" fmla="*/ 0 h 3229398"/>
                <a:gd name="connsiteX1" fmla="*/ 2455201 w 2455201"/>
                <a:gd name="connsiteY1" fmla="*/ 3229398 h 3229398"/>
                <a:gd name="connsiteX2" fmla="*/ 1689979 w 2455201"/>
                <a:gd name="connsiteY2" fmla="*/ 3229398 h 3229398"/>
                <a:gd name="connsiteX3" fmla="*/ 1422643 w 2455201"/>
                <a:gd name="connsiteY3" fmla="*/ 3097535 h 3229398"/>
                <a:gd name="connsiteX4" fmla="*/ 364836 w 2455201"/>
                <a:gd name="connsiteY4" fmla="*/ 2575771 h 3229398"/>
                <a:gd name="connsiteX5" fmla="*/ 288058 w 2455201"/>
                <a:gd name="connsiteY5" fmla="*/ 1446658 h 3229398"/>
                <a:gd name="connsiteX6" fmla="*/ 2346818 w 2455201"/>
                <a:gd name="connsiteY6" fmla="*/ 72350 h 3229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55201" h="3229398">
                  <a:moveTo>
                    <a:pt x="2455201" y="0"/>
                  </a:moveTo>
                  <a:lnTo>
                    <a:pt x="2455201" y="3229398"/>
                  </a:lnTo>
                  <a:lnTo>
                    <a:pt x="1689979" y="3229398"/>
                  </a:lnTo>
                  <a:lnTo>
                    <a:pt x="1422643" y="3097535"/>
                  </a:lnTo>
                  <a:cubicBezTo>
                    <a:pt x="1104127" y="2940426"/>
                    <a:pt x="752661" y="2767066"/>
                    <a:pt x="364836" y="2575771"/>
                  </a:cubicBezTo>
                  <a:cubicBezTo>
                    <a:pt x="-85706" y="2353540"/>
                    <a:pt x="-127848" y="1727765"/>
                    <a:pt x="288058" y="1446658"/>
                  </a:cubicBezTo>
                  <a:cubicBezTo>
                    <a:pt x="288058" y="1446658"/>
                    <a:pt x="288058" y="1446658"/>
                    <a:pt x="2346818" y="72350"/>
                  </a:cubicBezTo>
                  <a:close/>
                </a:path>
              </a:pathLst>
            </a:custGeom>
            <a:solidFill>
              <a:srgbClr val="48A2A0">
                <a:alpha val="45000"/>
              </a:srgbClr>
            </a:solidFill>
            <a:ln>
              <a:noFill/>
            </a:ln>
            <a:effectLst/>
          </p:spPr>
          <p:txBody>
            <a:bodyPr vert="horz" wrap="square" lIns="91440" tIns="45720" rIns="91440" bIns="45720" numCol="1" anchor="t" anchorCtr="0" compatLnSpc="1">
              <a:prstTxWarp prst="textNoShape">
                <a:avLst/>
              </a:prstTxWarp>
              <a:noAutofit/>
            </a:bodyPr>
            <a:lstStyle/>
            <a:p>
              <a:pPr lvl="0"/>
              <a:endParaRPr lang="zh-CN" altLang="en-US">
                <a:solidFill>
                  <a:schemeClr val="tx1"/>
                </a:solidFill>
                <a:cs typeface="+mn-ea"/>
                <a:sym typeface="+mn-lt"/>
              </a:endParaRPr>
            </a:p>
          </p:txBody>
        </p:sp>
      </p:grpSp>
      <p:grpSp>
        <p:nvGrpSpPr>
          <p:cNvPr id="11" name="组合 10">
            <a:extLst>
              <a:ext uri="{FF2B5EF4-FFF2-40B4-BE49-F238E27FC236}">
                <a16:creationId xmlns="" xmlns:a16="http://schemas.microsoft.com/office/drawing/2014/main" id="{AC6274BB-68D2-44F0-B6A5-65D7A8431236}"/>
              </a:ext>
            </a:extLst>
          </p:cNvPr>
          <p:cNvGrpSpPr/>
          <p:nvPr/>
        </p:nvGrpSpPr>
        <p:grpSpPr>
          <a:xfrm rot="10800000">
            <a:off x="9086997" y="-1443802"/>
            <a:ext cx="3204450" cy="4893654"/>
            <a:chOff x="-15240" y="3375944"/>
            <a:chExt cx="3204450" cy="4893654"/>
          </a:xfrm>
        </p:grpSpPr>
        <p:sp>
          <p:nvSpPr>
            <p:cNvPr id="26" name="íSliḑè">
              <a:extLst>
                <a:ext uri="{FF2B5EF4-FFF2-40B4-BE49-F238E27FC236}">
                  <a16:creationId xmlns="" xmlns:a16="http://schemas.microsoft.com/office/drawing/2014/main" id="{3480ACD2-8A8A-4482-9407-7C85B8389120}"/>
                </a:ext>
              </a:extLst>
            </p:cNvPr>
            <p:cNvSpPr/>
            <p:nvPr/>
          </p:nvSpPr>
          <p:spPr>
            <a:xfrm>
              <a:off x="-15240" y="3375944"/>
              <a:ext cx="3204450" cy="3482057"/>
            </a:xfrm>
            <a:custGeom>
              <a:avLst/>
              <a:gdLst>
                <a:gd name="connsiteX0" fmla="*/ 0 w 3204450"/>
                <a:gd name="connsiteY0" fmla="*/ 0 h 3482057"/>
                <a:gd name="connsiteX1" fmla="*/ 45983 w 3204450"/>
                <a:gd name="connsiteY1" fmla="*/ 11609 h 3482057"/>
                <a:gd name="connsiteX2" fmla="*/ 334914 w 3204450"/>
                <a:gd name="connsiteY2" fmla="*/ 204539 h 3482057"/>
                <a:gd name="connsiteX3" fmla="*/ 3098684 w 3204450"/>
                <a:gd name="connsiteY3" fmla="*/ 3361253 h 3482057"/>
                <a:gd name="connsiteX4" fmla="*/ 3204450 w 3204450"/>
                <a:gd name="connsiteY4" fmla="*/ 3482057 h 3482057"/>
                <a:gd name="connsiteX5" fmla="*/ 0 w 3204450"/>
                <a:gd name="connsiteY5" fmla="*/ 3482057 h 3482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04450" h="3482057">
                  <a:moveTo>
                    <a:pt x="0" y="0"/>
                  </a:moveTo>
                  <a:lnTo>
                    <a:pt x="45983" y="11609"/>
                  </a:lnTo>
                  <a:cubicBezTo>
                    <a:pt x="152616" y="46096"/>
                    <a:pt x="252790" y="109642"/>
                    <a:pt x="334914" y="204539"/>
                  </a:cubicBezTo>
                  <a:cubicBezTo>
                    <a:pt x="334914" y="204539"/>
                    <a:pt x="334914" y="204539"/>
                    <a:pt x="3098684" y="3361253"/>
                  </a:cubicBezTo>
                  <a:lnTo>
                    <a:pt x="3204450" y="3482057"/>
                  </a:lnTo>
                  <a:lnTo>
                    <a:pt x="0" y="3482057"/>
                  </a:lnTo>
                  <a:close/>
                </a:path>
              </a:pathLst>
            </a:custGeom>
            <a:solidFill>
              <a:srgbClr val="6C92C0">
                <a:alpha val="5000"/>
              </a:srgbClr>
            </a:solidFill>
            <a:ln>
              <a:noFill/>
            </a:ln>
            <a:effectLst/>
          </p:spPr>
          <p:txBody>
            <a:bodyPr vert="horz" wrap="square" lIns="91440" tIns="45720" rIns="91440" bIns="45720" numCol="1" anchor="t" anchorCtr="0" compatLnSpc="1">
              <a:prstTxWarp prst="textNoShape">
                <a:avLst/>
              </a:prstTxWarp>
              <a:noAutofit/>
            </a:bodyPr>
            <a:lstStyle/>
            <a:p>
              <a:pPr lvl="0"/>
              <a:endParaRPr lang="zh-CN" altLang="en-US">
                <a:solidFill>
                  <a:schemeClr val="tx1"/>
                </a:solidFill>
                <a:cs typeface="+mn-ea"/>
                <a:sym typeface="+mn-lt"/>
              </a:endParaRPr>
            </a:p>
          </p:txBody>
        </p:sp>
        <p:sp>
          <p:nvSpPr>
            <p:cNvPr id="27" name="íš1ïḋe">
              <a:extLst>
                <a:ext uri="{FF2B5EF4-FFF2-40B4-BE49-F238E27FC236}">
                  <a16:creationId xmlns="" xmlns:a16="http://schemas.microsoft.com/office/drawing/2014/main" id="{C6B3AB5A-2C6D-459A-9992-67A9D3FBCFAD}"/>
                </a:ext>
              </a:extLst>
            </p:cNvPr>
            <p:cNvSpPr/>
            <p:nvPr/>
          </p:nvSpPr>
          <p:spPr>
            <a:xfrm>
              <a:off x="1" y="3977746"/>
              <a:ext cx="1366989" cy="4291852"/>
            </a:xfrm>
            <a:custGeom>
              <a:avLst/>
              <a:gdLst>
                <a:gd name="connsiteX0" fmla="*/ 899007 w 1366989"/>
                <a:gd name="connsiteY0" fmla="*/ 633 h 4291852"/>
                <a:gd name="connsiteX1" fmla="*/ 1343821 w 1366989"/>
                <a:gd name="connsiteY1" fmla="*/ 639191 h 4291852"/>
                <a:gd name="connsiteX2" fmla="*/ 316803 w 1366989"/>
                <a:gd name="connsiteY2" fmla="*/ 3970163 h 4291852"/>
                <a:gd name="connsiteX3" fmla="*/ 14549 w 1366989"/>
                <a:gd name="connsiteY3" fmla="*/ 4287566 h 4291852"/>
                <a:gd name="connsiteX4" fmla="*/ 0 w 1366989"/>
                <a:gd name="connsiteY4" fmla="*/ 4291852 h 4291852"/>
                <a:gd name="connsiteX5" fmla="*/ 0 w 1366989"/>
                <a:gd name="connsiteY5" fmla="*/ 186094 h 4291852"/>
                <a:gd name="connsiteX6" fmla="*/ 164343 w 1366989"/>
                <a:gd name="connsiteY6" fmla="*/ 148686 h 4291852"/>
                <a:gd name="connsiteX7" fmla="*/ 762612 w 1366989"/>
                <a:gd name="connsiteY7" fmla="*/ 12505 h 4291852"/>
                <a:gd name="connsiteX8" fmla="*/ 899007 w 1366989"/>
                <a:gd name="connsiteY8" fmla="*/ 633 h 42918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66989" h="4291852">
                  <a:moveTo>
                    <a:pt x="899007" y="633"/>
                  </a:moveTo>
                  <a:cubicBezTo>
                    <a:pt x="1208404" y="16359"/>
                    <a:pt x="1443395" y="322717"/>
                    <a:pt x="1343821" y="639191"/>
                  </a:cubicBezTo>
                  <a:cubicBezTo>
                    <a:pt x="1343821" y="639191"/>
                    <a:pt x="1343821" y="639191"/>
                    <a:pt x="316803" y="3970163"/>
                  </a:cubicBezTo>
                  <a:cubicBezTo>
                    <a:pt x="267015" y="4128400"/>
                    <a:pt x="151065" y="4237937"/>
                    <a:pt x="14549" y="4287566"/>
                  </a:cubicBezTo>
                  <a:lnTo>
                    <a:pt x="0" y="4291852"/>
                  </a:lnTo>
                  <a:lnTo>
                    <a:pt x="0" y="186094"/>
                  </a:lnTo>
                  <a:lnTo>
                    <a:pt x="164343" y="148686"/>
                  </a:lnTo>
                  <a:cubicBezTo>
                    <a:pt x="351042" y="106189"/>
                    <a:pt x="550189" y="60858"/>
                    <a:pt x="762612" y="12505"/>
                  </a:cubicBezTo>
                  <a:cubicBezTo>
                    <a:pt x="809090" y="2071"/>
                    <a:pt x="854808" y="-1613"/>
                    <a:pt x="899007" y="633"/>
                  </a:cubicBezTo>
                  <a:close/>
                </a:path>
              </a:pathLst>
            </a:custGeom>
            <a:solidFill>
              <a:srgbClr val="6C92C0">
                <a:alpha val="78000"/>
              </a:srgbClr>
            </a:solidFill>
            <a:ln>
              <a:noFill/>
            </a:ln>
            <a:effectLst/>
          </p:spPr>
          <p:txBody>
            <a:bodyPr vert="horz" wrap="square" lIns="91440" tIns="45720" rIns="91440" bIns="45720" numCol="1" anchor="t" anchorCtr="0" compatLnSpc="1">
              <a:prstTxWarp prst="textNoShape">
                <a:avLst/>
              </a:prstTxWarp>
              <a:noAutofit/>
            </a:bodyPr>
            <a:lstStyle/>
            <a:p>
              <a:pPr lvl="0"/>
              <a:endParaRPr lang="zh-CN" altLang="en-US">
                <a:solidFill>
                  <a:schemeClr val="tx1"/>
                </a:solidFill>
                <a:cs typeface="+mn-ea"/>
                <a:sym typeface="+mn-lt"/>
              </a:endParaRPr>
            </a:p>
          </p:txBody>
        </p:sp>
        <p:sp>
          <p:nvSpPr>
            <p:cNvPr id="30" name="iṡḻiďè"/>
            <p:cNvSpPr>
              <a:spLocks/>
            </p:cNvSpPr>
            <p:nvPr/>
          </p:nvSpPr>
          <p:spPr bwMode="auto">
            <a:xfrm rot="17341789">
              <a:off x="632431" y="4600824"/>
              <a:ext cx="1191816" cy="1032298"/>
            </a:xfrm>
            <a:custGeom>
              <a:avLst/>
              <a:gdLst>
                <a:gd name="T0" fmla="*/ 504 w 1231"/>
                <a:gd name="T1" fmla="*/ 86 h 1067"/>
                <a:gd name="T2" fmla="*/ 49 w 1231"/>
                <a:gd name="T3" fmla="*/ 874 h 1067"/>
                <a:gd name="T4" fmla="*/ 161 w 1231"/>
                <a:gd name="T5" fmla="*/ 1067 h 1067"/>
                <a:gd name="T6" fmla="*/ 1070 w 1231"/>
                <a:gd name="T7" fmla="*/ 1067 h 1067"/>
                <a:gd name="T8" fmla="*/ 1182 w 1231"/>
                <a:gd name="T9" fmla="*/ 874 h 1067"/>
                <a:gd name="T10" fmla="*/ 727 w 1231"/>
                <a:gd name="T11" fmla="*/ 86 h 1067"/>
                <a:gd name="T12" fmla="*/ 504 w 1231"/>
                <a:gd name="T13" fmla="*/ 86 h 1067"/>
              </a:gdLst>
              <a:ahLst/>
              <a:cxnLst>
                <a:cxn ang="0">
                  <a:pos x="T0" y="T1"/>
                </a:cxn>
                <a:cxn ang="0">
                  <a:pos x="T2" y="T3"/>
                </a:cxn>
                <a:cxn ang="0">
                  <a:pos x="T4" y="T5"/>
                </a:cxn>
                <a:cxn ang="0">
                  <a:pos x="T6" y="T7"/>
                </a:cxn>
                <a:cxn ang="0">
                  <a:pos x="T8" y="T9"/>
                </a:cxn>
                <a:cxn ang="0">
                  <a:pos x="T10" y="T11"/>
                </a:cxn>
                <a:cxn ang="0">
                  <a:pos x="T12" y="T13"/>
                </a:cxn>
              </a:cxnLst>
              <a:rect l="0" t="0" r="r" b="b"/>
              <a:pathLst>
                <a:path w="1231" h="1067">
                  <a:moveTo>
                    <a:pt x="504" y="86"/>
                  </a:moveTo>
                  <a:cubicBezTo>
                    <a:pt x="49" y="874"/>
                    <a:pt x="49" y="874"/>
                    <a:pt x="49" y="874"/>
                  </a:cubicBezTo>
                  <a:cubicBezTo>
                    <a:pt x="0" y="960"/>
                    <a:pt x="62" y="1067"/>
                    <a:pt x="161" y="1067"/>
                  </a:cubicBezTo>
                  <a:cubicBezTo>
                    <a:pt x="1070" y="1067"/>
                    <a:pt x="1070" y="1067"/>
                    <a:pt x="1070" y="1067"/>
                  </a:cubicBezTo>
                  <a:cubicBezTo>
                    <a:pt x="1170" y="1067"/>
                    <a:pt x="1231" y="960"/>
                    <a:pt x="1182" y="874"/>
                  </a:cubicBezTo>
                  <a:cubicBezTo>
                    <a:pt x="727" y="86"/>
                    <a:pt x="727" y="86"/>
                    <a:pt x="727" y="86"/>
                  </a:cubicBezTo>
                  <a:cubicBezTo>
                    <a:pt x="678" y="0"/>
                    <a:pt x="554" y="0"/>
                    <a:pt x="504" y="86"/>
                  </a:cubicBezTo>
                  <a:close/>
                </a:path>
              </a:pathLst>
            </a:custGeom>
            <a:solidFill>
              <a:srgbClr val="48A2A0">
                <a:alpha val="68000"/>
              </a:srgbClr>
            </a:solidFill>
            <a:ln>
              <a:noFill/>
            </a:ln>
            <a:effectLst/>
          </p:spPr>
          <p:txBody>
            <a:bodyPr vert="horz" wrap="square" lIns="91440" tIns="45720" rIns="91440" bIns="45720" numCol="1" anchor="t" anchorCtr="0" compatLnSpc="1">
              <a:prstTxWarp prst="textNoShape">
                <a:avLst/>
              </a:prstTxWarp>
            </a:bodyPr>
            <a:lstStyle/>
            <a:p>
              <a:endParaRPr lang="zh-CN" altLang="en-US" sz="1800">
                <a:cs typeface="+mn-ea"/>
                <a:sym typeface="+mn-lt"/>
              </a:endParaRPr>
            </a:p>
          </p:txBody>
        </p:sp>
      </p:grpSp>
      <p:sp>
        <p:nvSpPr>
          <p:cNvPr id="2" name="îṣ1ïḍe">
            <a:extLst>
              <a:ext uri="{FF2B5EF4-FFF2-40B4-BE49-F238E27FC236}">
                <a16:creationId xmlns="" xmlns:a16="http://schemas.microsoft.com/office/drawing/2014/main" id="{821A1339-D73A-490C-A6D7-6F87ABF0BC53}"/>
              </a:ext>
            </a:extLst>
          </p:cNvPr>
          <p:cNvSpPr>
            <a:spLocks noGrp="1"/>
          </p:cNvSpPr>
          <p:nvPr>
            <p:ph type="ctrTitle" idx="4294967295"/>
          </p:nvPr>
        </p:nvSpPr>
        <p:spPr>
          <a:xfrm>
            <a:off x="2003902" y="2981803"/>
            <a:ext cx="7511752" cy="1113016"/>
          </a:xfrm>
          <a:prstGeom prst="rect">
            <a:avLst/>
          </a:prstGeom>
        </p:spPr>
        <p:txBody>
          <a:bodyPr>
            <a:noAutofit/>
          </a:bodyPr>
          <a:lstStyle/>
          <a:p>
            <a:pPr algn="ctr"/>
            <a:r>
              <a:rPr lang="zh-CN" altLang="en-US" sz="5600" b="1" spc="-150" dirty="0" smtClean="0">
                <a:solidFill>
                  <a:srgbClr val="0070C0"/>
                </a:solidFill>
                <a:latin typeface="+mn-lt"/>
                <a:ea typeface="+mn-ea"/>
                <a:cs typeface="+mn-ea"/>
                <a:sym typeface="+mn-lt"/>
              </a:rPr>
              <a:t>绩效报告</a:t>
            </a:r>
            <a:r>
              <a:rPr lang="zh-CN" altLang="en-US" sz="5600" b="1" spc="-150" dirty="0" smtClean="0">
                <a:solidFill>
                  <a:srgbClr val="0070C0"/>
                </a:solidFill>
                <a:latin typeface="+mn-lt"/>
                <a:ea typeface="+mn-ea"/>
                <a:cs typeface="+mn-ea"/>
                <a:sym typeface="+mn-lt"/>
              </a:rPr>
              <a:t>填报指南</a:t>
            </a:r>
            <a:endParaRPr lang="zh-CN" altLang="en-US" sz="5600" b="1" spc="-150" dirty="0">
              <a:solidFill>
                <a:srgbClr val="0070C0"/>
              </a:solidFill>
              <a:latin typeface="+mn-lt"/>
              <a:ea typeface="+mn-ea"/>
              <a:cs typeface="+mn-ea"/>
              <a:sym typeface="+mn-lt"/>
            </a:endParaRPr>
          </a:p>
        </p:txBody>
      </p:sp>
      <p:sp>
        <p:nvSpPr>
          <p:cNvPr id="6" name="îšľíḍe">
            <a:extLst>
              <a:ext uri="{FF2B5EF4-FFF2-40B4-BE49-F238E27FC236}">
                <a16:creationId xmlns="" xmlns:a16="http://schemas.microsoft.com/office/drawing/2014/main" id="{E25ABE73-6F77-4826-A5B4-11494AA26E90}"/>
              </a:ext>
            </a:extLst>
          </p:cNvPr>
          <p:cNvSpPr txBox="1"/>
          <p:nvPr/>
        </p:nvSpPr>
        <p:spPr>
          <a:xfrm>
            <a:off x="10266231" y="400234"/>
            <a:ext cx="934166" cy="400110"/>
          </a:xfrm>
          <a:prstGeom prst="rect">
            <a:avLst/>
          </a:prstGeom>
          <a:noFill/>
        </p:spPr>
        <p:txBody>
          <a:bodyPr wrap="none" rtlCol="0">
            <a:spAutoFit/>
          </a:bodyPr>
          <a:lstStyle/>
          <a:p>
            <a:r>
              <a:rPr lang="en-US" altLang="zh-CN" sz="2000" b="1" dirty="0">
                <a:solidFill>
                  <a:srgbClr val="6C92C0"/>
                </a:solidFill>
                <a:cs typeface="+mn-ea"/>
                <a:sym typeface="+mn-lt"/>
              </a:rPr>
              <a:t>LOGO</a:t>
            </a:r>
            <a:endParaRPr lang="zh-CN" altLang="en-US" sz="2000" b="1" dirty="0">
              <a:solidFill>
                <a:srgbClr val="48A2A0"/>
              </a:solidFill>
              <a:cs typeface="+mn-ea"/>
              <a:sym typeface="+mn-lt"/>
            </a:endParaRPr>
          </a:p>
        </p:txBody>
      </p:sp>
      <p:sp>
        <p:nvSpPr>
          <p:cNvPr id="14" name="íşḷiḍé">
            <a:extLst>
              <a:ext uri="{FF2B5EF4-FFF2-40B4-BE49-F238E27FC236}">
                <a16:creationId xmlns="" xmlns:a16="http://schemas.microsoft.com/office/drawing/2014/main" id="{EF9B3A90-C516-48FB-BEED-6CCFC7D2D9C4}"/>
              </a:ext>
            </a:extLst>
          </p:cNvPr>
          <p:cNvSpPr/>
          <p:nvPr/>
        </p:nvSpPr>
        <p:spPr>
          <a:xfrm>
            <a:off x="3363903" y="1978118"/>
            <a:ext cx="137703" cy="137703"/>
          </a:xfrm>
          <a:prstGeom prst="ellipse">
            <a:avLst/>
          </a:prstGeom>
          <a:noFill/>
          <a:ln w="38100">
            <a:solidFill>
              <a:srgbClr val="6C92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nvGrpSpPr>
          <p:cNvPr id="21" name="ïşļidè">
            <a:extLst>
              <a:ext uri="{FF2B5EF4-FFF2-40B4-BE49-F238E27FC236}">
                <a16:creationId xmlns="" xmlns:a16="http://schemas.microsoft.com/office/drawing/2014/main" id="{12B3F57C-764B-435A-8EE8-592E8D91110F}"/>
              </a:ext>
            </a:extLst>
          </p:cNvPr>
          <p:cNvGrpSpPr/>
          <p:nvPr/>
        </p:nvGrpSpPr>
        <p:grpSpPr>
          <a:xfrm>
            <a:off x="7939553" y="4619208"/>
            <a:ext cx="1922163" cy="762417"/>
            <a:chOff x="2392390" y="5921828"/>
            <a:chExt cx="1615511" cy="290853"/>
          </a:xfrm>
        </p:grpSpPr>
        <p:sp>
          <p:nvSpPr>
            <p:cNvPr id="16" name="íṥļîḍe">
              <a:extLst>
                <a:ext uri="{FF2B5EF4-FFF2-40B4-BE49-F238E27FC236}">
                  <a16:creationId xmlns="" xmlns:a16="http://schemas.microsoft.com/office/drawing/2014/main" id="{DC3D5F2C-40F6-47EE-B9C2-FBB806BED3FA}"/>
                </a:ext>
              </a:extLst>
            </p:cNvPr>
            <p:cNvSpPr/>
            <p:nvPr/>
          </p:nvSpPr>
          <p:spPr>
            <a:xfrm>
              <a:off x="2392390" y="5921829"/>
              <a:ext cx="1252511" cy="272624"/>
            </a:xfrm>
            <a:prstGeom prst="roundRect">
              <a:avLst>
                <a:gd name="adj" fmla="val 50000"/>
              </a:avLst>
            </a:prstGeom>
            <a:solidFill>
              <a:srgbClr val="6C92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a:cs typeface="+mn-ea"/>
                  <a:sym typeface="+mn-lt"/>
                </a:rPr>
                <a:t>财务处</a:t>
              </a:r>
            </a:p>
          </p:txBody>
        </p:sp>
        <p:sp>
          <p:nvSpPr>
            <p:cNvPr id="18" name="ïšḻíḋê">
              <a:extLst>
                <a:ext uri="{FF2B5EF4-FFF2-40B4-BE49-F238E27FC236}">
                  <a16:creationId xmlns="" xmlns:a16="http://schemas.microsoft.com/office/drawing/2014/main" id="{469A826F-1648-4843-9DE1-F1FF238F0CB7}"/>
                </a:ext>
              </a:extLst>
            </p:cNvPr>
            <p:cNvSpPr/>
            <p:nvPr/>
          </p:nvSpPr>
          <p:spPr>
            <a:xfrm>
              <a:off x="3717048" y="5921828"/>
              <a:ext cx="290853" cy="290853"/>
            </a:xfrm>
            <a:prstGeom prst="ellipse">
              <a:avLst/>
            </a:prstGeom>
            <a:solidFill>
              <a:srgbClr val="48A2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000" dirty="0">
                <a:cs typeface="+mn-ea"/>
                <a:sym typeface="+mn-lt"/>
              </a:endParaRPr>
            </a:p>
          </p:txBody>
        </p:sp>
      </p:grpSp>
      <p:grpSp>
        <p:nvGrpSpPr>
          <p:cNvPr id="20" name="组合 19"/>
          <p:cNvGrpSpPr/>
          <p:nvPr/>
        </p:nvGrpSpPr>
        <p:grpSpPr>
          <a:xfrm rot="20473328">
            <a:off x="1775262" y="556548"/>
            <a:ext cx="1661022" cy="1549142"/>
            <a:chOff x="3792066" y="625169"/>
            <a:chExt cx="1994712" cy="1860355"/>
          </a:xfrm>
        </p:grpSpPr>
        <p:sp>
          <p:nvSpPr>
            <p:cNvPr id="22" name="iṡḻiďè"/>
            <p:cNvSpPr>
              <a:spLocks/>
            </p:cNvSpPr>
            <p:nvPr/>
          </p:nvSpPr>
          <p:spPr bwMode="auto">
            <a:xfrm rot="17590292">
              <a:off x="3767855" y="961753"/>
              <a:ext cx="1547982" cy="1499559"/>
            </a:xfrm>
            <a:custGeom>
              <a:avLst/>
              <a:gdLst>
                <a:gd name="T0" fmla="*/ 504 w 1231"/>
                <a:gd name="T1" fmla="*/ 86 h 1067"/>
                <a:gd name="T2" fmla="*/ 49 w 1231"/>
                <a:gd name="T3" fmla="*/ 874 h 1067"/>
                <a:gd name="T4" fmla="*/ 161 w 1231"/>
                <a:gd name="T5" fmla="*/ 1067 h 1067"/>
                <a:gd name="T6" fmla="*/ 1070 w 1231"/>
                <a:gd name="T7" fmla="*/ 1067 h 1067"/>
                <a:gd name="T8" fmla="*/ 1182 w 1231"/>
                <a:gd name="T9" fmla="*/ 874 h 1067"/>
                <a:gd name="T10" fmla="*/ 727 w 1231"/>
                <a:gd name="T11" fmla="*/ 86 h 1067"/>
                <a:gd name="T12" fmla="*/ 504 w 1231"/>
                <a:gd name="T13" fmla="*/ 86 h 1067"/>
              </a:gdLst>
              <a:ahLst/>
              <a:cxnLst>
                <a:cxn ang="0">
                  <a:pos x="T0" y="T1"/>
                </a:cxn>
                <a:cxn ang="0">
                  <a:pos x="T2" y="T3"/>
                </a:cxn>
                <a:cxn ang="0">
                  <a:pos x="T4" y="T5"/>
                </a:cxn>
                <a:cxn ang="0">
                  <a:pos x="T6" y="T7"/>
                </a:cxn>
                <a:cxn ang="0">
                  <a:pos x="T8" y="T9"/>
                </a:cxn>
                <a:cxn ang="0">
                  <a:pos x="T10" y="T11"/>
                </a:cxn>
                <a:cxn ang="0">
                  <a:pos x="T12" y="T13"/>
                </a:cxn>
              </a:cxnLst>
              <a:rect l="0" t="0" r="r" b="b"/>
              <a:pathLst>
                <a:path w="1231" h="1067">
                  <a:moveTo>
                    <a:pt x="504" y="86"/>
                  </a:moveTo>
                  <a:cubicBezTo>
                    <a:pt x="49" y="874"/>
                    <a:pt x="49" y="874"/>
                    <a:pt x="49" y="874"/>
                  </a:cubicBezTo>
                  <a:cubicBezTo>
                    <a:pt x="0" y="960"/>
                    <a:pt x="62" y="1067"/>
                    <a:pt x="161" y="1067"/>
                  </a:cubicBezTo>
                  <a:cubicBezTo>
                    <a:pt x="1070" y="1067"/>
                    <a:pt x="1070" y="1067"/>
                    <a:pt x="1070" y="1067"/>
                  </a:cubicBezTo>
                  <a:cubicBezTo>
                    <a:pt x="1170" y="1067"/>
                    <a:pt x="1231" y="960"/>
                    <a:pt x="1182" y="874"/>
                  </a:cubicBezTo>
                  <a:cubicBezTo>
                    <a:pt x="727" y="86"/>
                    <a:pt x="727" y="86"/>
                    <a:pt x="727" y="86"/>
                  </a:cubicBezTo>
                  <a:cubicBezTo>
                    <a:pt x="678" y="0"/>
                    <a:pt x="554" y="0"/>
                    <a:pt x="504" y="86"/>
                  </a:cubicBezTo>
                  <a:close/>
                </a:path>
              </a:pathLst>
            </a:custGeom>
            <a:solidFill>
              <a:srgbClr val="6C92C0">
                <a:alpha val="68000"/>
              </a:srgbClr>
            </a:solidFill>
            <a:ln>
              <a:noFill/>
            </a:ln>
            <a:effectLst/>
          </p:spPr>
          <p:txBody>
            <a:bodyPr vert="horz" wrap="square" lIns="91440" tIns="45720" rIns="91440" bIns="45720" numCol="1" anchor="t" anchorCtr="0" compatLnSpc="1">
              <a:prstTxWarp prst="textNoShape">
                <a:avLst/>
              </a:prstTxWarp>
            </a:bodyPr>
            <a:lstStyle/>
            <a:p>
              <a:endParaRPr lang="zh-CN" altLang="en-US" sz="1800">
                <a:cs typeface="+mn-ea"/>
                <a:sym typeface="+mn-lt"/>
              </a:endParaRPr>
            </a:p>
          </p:txBody>
        </p:sp>
        <p:sp>
          <p:nvSpPr>
            <p:cNvPr id="23" name="iṡḻiďè"/>
            <p:cNvSpPr>
              <a:spLocks/>
            </p:cNvSpPr>
            <p:nvPr/>
          </p:nvSpPr>
          <p:spPr bwMode="auto">
            <a:xfrm rot="17590292">
              <a:off x="4137434" y="675105"/>
              <a:ext cx="1699280" cy="1599408"/>
            </a:xfrm>
            <a:custGeom>
              <a:avLst/>
              <a:gdLst>
                <a:gd name="T0" fmla="*/ 504 w 1231"/>
                <a:gd name="T1" fmla="*/ 86 h 1067"/>
                <a:gd name="T2" fmla="*/ 49 w 1231"/>
                <a:gd name="T3" fmla="*/ 874 h 1067"/>
                <a:gd name="T4" fmla="*/ 161 w 1231"/>
                <a:gd name="T5" fmla="*/ 1067 h 1067"/>
                <a:gd name="T6" fmla="*/ 1070 w 1231"/>
                <a:gd name="T7" fmla="*/ 1067 h 1067"/>
                <a:gd name="T8" fmla="*/ 1182 w 1231"/>
                <a:gd name="T9" fmla="*/ 874 h 1067"/>
                <a:gd name="T10" fmla="*/ 727 w 1231"/>
                <a:gd name="T11" fmla="*/ 86 h 1067"/>
                <a:gd name="T12" fmla="*/ 504 w 1231"/>
                <a:gd name="T13" fmla="*/ 86 h 1067"/>
              </a:gdLst>
              <a:ahLst/>
              <a:cxnLst>
                <a:cxn ang="0">
                  <a:pos x="T0" y="T1"/>
                </a:cxn>
                <a:cxn ang="0">
                  <a:pos x="T2" y="T3"/>
                </a:cxn>
                <a:cxn ang="0">
                  <a:pos x="T4" y="T5"/>
                </a:cxn>
                <a:cxn ang="0">
                  <a:pos x="T6" y="T7"/>
                </a:cxn>
                <a:cxn ang="0">
                  <a:pos x="T8" y="T9"/>
                </a:cxn>
                <a:cxn ang="0">
                  <a:pos x="T10" y="T11"/>
                </a:cxn>
                <a:cxn ang="0">
                  <a:pos x="T12" y="T13"/>
                </a:cxn>
              </a:cxnLst>
              <a:rect l="0" t="0" r="r" b="b"/>
              <a:pathLst>
                <a:path w="1231" h="1067">
                  <a:moveTo>
                    <a:pt x="504" y="86"/>
                  </a:moveTo>
                  <a:cubicBezTo>
                    <a:pt x="49" y="874"/>
                    <a:pt x="49" y="874"/>
                    <a:pt x="49" y="874"/>
                  </a:cubicBezTo>
                  <a:cubicBezTo>
                    <a:pt x="0" y="960"/>
                    <a:pt x="62" y="1067"/>
                    <a:pt x="161" y="1067"/>
                  </a:cubicBezTo>
                  <a:cubicBezTo>
                    <a:pt x="1070" y="1067"/>
                    <a:pt x="1070" y="1067"/>
                    <a:pt x="1070" y="1067"/>
                  </a:cubicBezTo>
                  <a:cubicBezTo>
                    <a:pt x="1170" y="1067"/>
                    <a:pt x="1231" y="960"/>
                    <a:pt x="1182" y="874"/>
                  </a:cubicBezTo>
                  <a:cubicBezTo>
                    <a:pt x="727" y="86"/>
                    <a:pt x="727" y="86"/>
                    <a:pt x="727" y="86"/>
                  </a:cubicBezTo>
                  <a:cubicBezTo>
                    <a:pt x="678" y="0"/>
                    <a:pt x="554" y="0"/>
                    <a:pt x="504" y="86"/>
                  </a:cubicBezTo>
                  <a:close/>
                </a:path>
              </a:pathLst>
            </a:custGeom>
            <a:solidFill>
              <a:srgbClr val="48A2A0">
                <a:alpha val="68000"/>
              </a:srgbClr>
            </a:solidFill>
            <a:ln>
              <a:noFill/>
            </a:ln>
            <a:effectLst/>
          </p:spPr>
          <p:txBody>
            <a:bodyPr vert="horz" wrap="square" lIns="91440" tIns="45720" rIns="91440" bIns="45720" numCol="1" anchor="t" anchorCtr="0" compatLnSpc="1">
              <a:prstTxWarp prst="textNoShape">
                <a:avLst/>
              </a:prstTxWarp>
            </a:bodyPr>
            <a:lstStyle/>
            <a:p>
              <a:endParaRPr lang="zh-CN" altLang="en-US" sz="1800">
                <a:cs typeface="+mn-ea"/>
                <a:sym typeface="+mn-lt"/>
              </a:endParaRPr>
            </a:p>
          </p:txBody>
        </p:sp>
      </p:grpSp>
      <p:sp>
        <p:nvSpPr>
          <p:cNvPr id="3" name="TextBox 2"/>
          <p:cNvSpPr txBox="1"/>
          <p:nvPr/>
        </p:nvSpPr>
        <p:spPr>
          <a:xfrm>
            <a:off x="8305800" y="5381625"/>
            <a:ext cx="184731" cy="369332"/>
          </a:xfrm>
          <a:prstGeom prst="rect">
            <a:avLst/>
          </a:prstGeom>
          <a:noFill/>
        </p:spPr>
        <p:txBody>
          <a:bodyPr wrap="none" rtlCol="0">
            <a:spAutoFit/>
          </a:bodyPr>
          <a:lstStyle/>
          <a:p>
            <a:endParaRPr lang="zh-CN" altLang="en-US" dirty="0"/>
          </a:p>
        </p:txBody>
      </p:sp>
      <p:sp>
        <p:nvSpPr>
          <p:cNvPr id="24" name="íṥļîḍe">
            <a:extLst>
              <a:ext uri="{FF2B5EF4-FFF2-40B4-BE49-F238E27FC236}">
                <a16:creationId xmlns="" xmlns:a16="http://schemas.microsoft.com/office/drawing/2014/main" id="{DC3D5F2C-40F6-47EE-B9C2-FBB806BED3FA}"/>
              </a:ext>
            </a:extLst>
          </p:cNvPr>
          <p:cNvSpPr/>
          <p:nvPr/>
        </p:nvSpPr>
        <p:spPr>
          <a:xfrm>
            <a:off x="7939553" y="5411354"/>
            <a:ext cx="1749132" cy="339602"/>
          </a:xfrm>
          <a:prstGeom prst="roundRect">
            <a:avLst>
              <a:gd name="adj" fmla="val 50000"/>
            </a:avLst>
          </a:prstGeom>
          <a:solidFill>
            <a:srgbClr val="6C92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b="1" dirty="0">
              <a:cs typeface="+mn-ea"/>
              <a:sym typeface="+mn-lt"/>
            </a:endParaRPr>
          </a:p>
        </p:txBody>
      </p:sp>
    </p:spTree>
    <p:extLst>
      <p:ext uri="{BB962C8B-B14F-4D97-AF65-F5344CB8AC3E}">
        <p14:creationId xmlns:p14="http://schemas.microsoft.com/office/powerpoint/2010/main" val="3604227080"/>
      </p:ext>
    </p:extLst>
  </p:cSld>
  <p:clrMapOvr>
    <a:masterClrMapping/>
  </p:clrMapOvr>
  <mc:AlternateContent xmlns:mc="http://schemas.openxmlformats.org/markup-compatibility/2006" xmlns:p14="http://schemas.microsoft.com/office/powerpoint/2010/main">
    <mc:Choice Requires="p14">
      <p:transition spd="slow" p14:dur="1500" advTm="3000">
        <p:split orient="vert"/>
      </p:transition>
    </mc:Choice>
    <mc:Fallback xmlns="">
      <p:transition spd="slow" advTm="3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par>
                          <p:cTn id="8" fill="hold">
                            <p:stCondLst>
                              <p:cond delay="500"/>
                            </p:stCondLst>
                            <p:childTnLst>
                              <p:par>
                                <p:cTn id="9" presetID="37" presetClass="entr" presetSubtype="0"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1000"/>
                                        <p:tgtEl>
                                          <p:spTgt spid="2"/>
                                        </p:tgtEl>
                                      </p:cBhvr>
                                    </p:animEffect>
                                    <p:anim calcmode="lin" valueType="num">
                                      <p:cBhvr>
                                        <p:cTn id="12" dur="1000" fill="hold"/>
                                        <p:tgtEl>
                                          <p:spTgt spid="2"/>
                                        </p:tgtEl>
                                        <p:attrNameLst>
                                          <p:attrName>ppt_x</p:attrName>
                                        </p:attrNameLst>
                                      </p:cBhvr>
                                      <p:tavLst>
                                        <p:tav tm="0">
                                          <p:val>
                                            <p:strVal val="#ppt_x"/>
                                          </p:val>
                                        </p:tav>
                                        <p:tav tm="100000">
                                          <p:val>
                                            <p:strVal val="#ppt_x"/>
                                          </p:val>
                                        </p:tav>
                                      </p:tavLst>
                                    </p:anim>
                                    <p:anim calcmode="lin" valueType="num">
                                      <p:cBhvr>
                                        <p:cTn id="13" dur="900" decel="100000" fill="hold"/>
                                        <p:tgtEl>
                                          <p:spTgt spid="2"/>
                                        </p:tgtEl>
                                        <p:attrNameLst>
                                          <p:attrName>ppt_y</p:attrName>
                                        </p:attrNameLst>
                                      </p:cBhvr>
                                      <p:tavLst>
                                        <p:tav tm="0">
                                          <p:val>
                                            <p:strVal val="#ppt_y+1"/>
                                          </p:val>
                                        </p:tav>
                                        <p:tav tm="100000">
                                          <p:val>
                                            <p:strVal val="#ppt_y-.03"/>
                                          </p:val>
                                        </p:tav>
                                      </p:tavLst>
                                    </p:anim>
                                    <p:anim calcmode="lin" valueType="num">
                                      <p:cBhvr>
                                        <p:cTn id="14"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par>
                          <p:cTn id="15" fill="hold">
                            <p:stCondLst>
                              <p:cond delay="1500"/>
                            </p:stCondLst>
                            <p:childTnLst>
                              <p:par>
                                <p:cTn id="16" presetID="6" presetClass="entr" presetSubtype="32" fill="hold" nodeType="afterEffect">
                                  <p:stCondLst>
                                    <p:cond delay="0"/>
                                  </p:stCondLst>
                                  <p:childTnLst>
                                    <p:set>
                                      <p:cBhvr>
                                        <p:cTn id="17" dur="1" fill="hold">
                                          <p:stCondLst>
                                            <p:cond delay="0"/>
                                          </p:stCondLst>
                                        </p:cTn>
                                        <p:tgtEl>
                                          <p:spTgt spid="21"/>
                                        </p:tgtEl>
                                        <p:attrNameLst>
                                          <p:attrName>style.visibility</p:attrName>
                                        </p:attrNameLst>
                                      </p:cBhvr>
                                      <p:to>
                                        <p:strVal val="visible"/>
                                      </p:to>
                                    </p:set>
                                    <p:animEffect transition="in" filter="circle(out)">
                                      <p:cBhvr>
                                        <p:cTn id="18" dur="500"/>
                                        <p:tgtEl>
                                          <p:spTgt spid="21"/>
                                        </p:tgtEl>
                                      </p:cBhvr>
                                    </p:animEffect>
                                  </p:childTnLst>
                                </p:cTn>
                              </p:par>
                              <p:par>
                                <p:cTn id="19" presetID="6" presetClass="entr" presetSubtype="32"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circle(out)">
                                      <p:cBhvr>
                                        <p:cTn id="21"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1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a:extLst>
              <a:ext uri="{FF2B5EF4-FFF2-40B4-BE49-F238E27FC236}">
                <a16:creationId xmlns="" xmlns:a16="http://schemas.microsoft.com/office/drawing/2014/main" id="{DAC92CAC-29F8-4F0A-8148-495B0ADD647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241" y="-3889"/>
            <a:ext cx="12192000" cy="6858000"/>
          </a:xfrm>
          <a:prstGeom prst="rect">
            <a:avLst/>
          </a:prstGeom>
        </p:spPr>
      </p:pic>
      <p:grpSp>
        <p:nvGrpSpPr>
          <p:cNvPr id="6" name="组合 5">
            <a:extLst>
              <a:ext uri="{FF2B5EF4-FFF2-40B4-BE49-F238E27FC236}">
                <a16:creationId xmlns="" xmlns:a16="http://schemas.microsoft.com/office/drawing/2014/main" id="{41CCE9E6-3FAA-41B4-9426-B1D4B0CFE157}"/>
              </a:ext>
            </a:extLst>
          </p:cNvPr>
          <p:cNvGrpSpPr/>
          <p:nvPr/>
        </p:nvGrpSpPr>
        <p:grpSpPr>
          <a:xfrm rot="10800000">
            <a:off x="-598644" y="4863839"/>
            <a:ext cx="2117288" cy="2334478"/>
            <a:chOff x="9664473" y="816338"/>
            <a:chExt cx="3185286" cy="3512032"/>
          </a:xfrm>
        </p:grpSpPr>
        <p:sp>
          <p:nvSpPr>
            <p:cNvPr id="7" name="íṧḻiḋe">
              <a:extLst>
                <a:ext uri="{FF2B5EF4-FFF2-40B4-BE49-F238E27FC236}">
                  <a16:creationId xmlns="" xmlns:a16="http://schemas.microsoft.com/office/drawing/2014/main" id="{2822013B-ACFD-4492-A281-408EDC1CE7B9}"/>
                </a:ext>
              </a:extLst>
            </p:cNvPr>
            <p:cNvSpPr/>
            <p:nvPr/>
          </p:nvSpPr>
          <p:spPr>
            <a:xfrm>
              <a:off x="9664473" y="816338"/>
              <a:ext cx="2594163" cy="2540781"/>
            </a:xfrm>
            <a:custGeom>
              <a:avLst/>
              <a:gdLst>
                <a:gd name="connsiteX0" fmla="*/ 1096849 w 2594163"/>
                <a:gd name="connsiteY0" fmla="*/ 1533 h 2540781"/>
                <a:gd name="connsiteX1" fmla="*/ 1297103 w 2594163"/>
                <a:gd name="connsiteY1" fmla="*/ 112338 h 2540781"/>
                <a:gd name="connsiteX2" fmla="*/ 2482547 w 2594163"/>
                <a:gd name="connsiteY2" fmla="*/ 1602255 h 2540781"/>
                <a:gd name="connsiteX3" fmla="*/ 2594163 w 2594163"/>
                <a:gd name="connsiteY3" fmla="*/ 1742539 h 2540781"/>
                <a:gd name="connsiteX4" fmla="*/ 2594163 w 2594163"/>
                <a:gd name="connsiteY4" fmla="*/ 2125138 h 2540781"/>
                <a:gd name="connsiteX5" fmla="*/ 2556967 w 2594163"/>
                <a:gd name="connsiteY5" fmla="*/ 2164725 h 2540781"/>
                <a:gd name="connsiteX6" fmla="*/ 2411465 w 2594163"/>
                <a:gd name="connsiteY6" fmla="*/ 2228461 h 2540781"/>
                <a:gd name="connsiteX7" fmla="*/ 341159 w 2594163"/>
                <a:gd name="connsiteY7" fmla="*/ 2537387 h 2540781"/>
                <a:gd name="connsiteX8" fmla="*/ 20527 w 2594163"/>
                <a:gd name="connsiteY8" fmla="*/ 2136195 h 2540781"/>
                <a:gd name="connsiteX9" fmla="*/ 789206 w 2594163"/>
                <a:gd name="connsiteY9" fmla="*/ 188126 h 2540781"/>
                <a:gd name="connsiteX10" fmla="*/ 1096849 w 2594163"/>
                <a:gd name="connsiteY10" fmla="*/ 1533 h 2540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594163" h="2540781">
                  <a:moveTo>
                    <a:pt x="1096849" y="1533"/>
                  </a:moveTo>
                  <a:cubicBezTo>
                    <a:pt x="1171584" y="9139"/>
                    <a:pt x="1244300" y="45184"/>
                    <a:pt x="1297103" y="112338"/>
                  </a:cubicBezTo>
                  <a:cubicBezTo>
                    <a:pt x="1297103" y="112338"/>
                    <a:pt x="1297103" y="112338"/>
                    <a:pt x="2482547" y="1602255"/>
                  </a:cubicBezTo>
                  <a:lnTo>
                    <a:pt x="2594163" y="1742539"/>
                  </a:lnTo>
                  <a:lnTo>
                    <a:pt x="2594163" y="2125138"/>
                  </a:lnTo>
                  <a:lnTo>
                    <a:pt x="2556967" y="2164725"/>
                  </a:lnTo>
                  <a:cubicBezTo>
                    <a:pt x="2517521" y="2197076"/>
                    <a:pt x="2468404" y="2219964"/>
                    <a:pt x="2411465" y="2228461"/>
                  </a:cubicBezTo>
                  <a:cubicBezTo>
                    <a:pt x="2411465" y="2228461"/>
                    <a:pt x="2411465" y="2228461"/>
                    <a:pt x="341159" y="2537387"/>
                  </a:cubicBezTo>
                  <a:cubicBezTo>
                    <a:pt x="115680" y="2571033"/>
                    <a:pt x="-61868" y="2348579"/>
                    <a:pt x="20527" y="2136195"/>
                  </a:cubicBezTo>
                  <a:cubicBezTo>
                    <a:pt x="20527" y="2136195"/>
                    <a:pt x="20527" y="2136195"/>
                    <a:pt x="789206" y="188126"/>
                  </a:cubicBezTo>
                  <a:cubicBezTo>
                    <a:pt x="842126" y="55174"/>
                    <a:pt x="972291" y="-11145"/>
                    <a:pt x="1096849" y="1533"/>
                  </a:cubicBezTo>
                  <a:close/>
                </a:path>
              </a:pathLst>
            </a:custGeom>
            <a:solidFill>
              <a:srgbClr val="6C92C0">
                <a:alpha val="66000"/>
              </a:srgbClr>
            </a:solidFill>
            <a:ln>
              <a:noFill/>
            </a:ln>
            <a:effectLst/>
          </p:spPr>
          <p:txBody>
            <a:bodyPr vert="horz" wrap="square" lIns="91440" tIns="45720" rIns="91440" bIns="45720" numCol="1" anchor="t" anchorCtr="0" compatLnSpc="1">
              <a:prstTxWarp prst="textNoShape">
                <a:avLst/>
              </a:prstTxWarp>
              <a:noAutofit/>
            </a:bodyPr>
            <a:lstStyle/>
            <a:p>
              <a:pPr lvl="0"/>
              <a:endParaRPr lang="zh-CN" altLang="en-US">
                <a:solidFill>
                  <a:schemeClr val="tx1"/>
                </a:solidFill>
                <a:cs typeface="+mn-ea"/>
                <a:sym typeface="+mn-lt"/>
              </a:endParaRPr>
            </a:p>
          </p:txBody>
        </p:sp>
        <p:sp>
          <p:nvSpPr>
            <p:cNvPr id="8" name="íş1íḍè">
              <a:extLst>
                <a:ext uri="{FF2B5EF4-FFF2-40B4-BE49-F238E27FC236}">
                  <a16:creationId xmlns="" xmlns:a16="http://schemas.microsoft.com/office/drawing/2014/main" id="{55AC0C0F-4624-4C6B-B828-BF1FB073CE99}"/>
                </a:ext>
              </a:extLst>
            </p:cNvPr>
            <p:cNvSpPr/>
            <p:nvPr/>
          </p:nvSpPr>
          <p:spPr>
            <a:xfrm>
              <a:off x="10394558" y="1098972"/>
              <a:ext cx="2455201" cy="3229398"/>
            </a:xfrm>
            <a:custGeom>
              <a:avLst/>
              <a:gdLst>
                <a:gd name="connsiteX0" fmla="*/ 2455201 w 2455201"/>
                <a:gd name="connsiteY0" fmla="*/ 0 h 3229398"/>
                <a:gd name="connsiteX1" fmla="*/ 2455201 w 2455201"/>
                <a:gd name="connsiteY1" fmla="*/ 3229398 h 3229398"/>
                <a:gd name="connsiteX2" fmla="*/ 1689979 w 2455201"/>
                <a:gd name="connsiteY2" fmla="*/ 3229398 h 3229398"/>
                <a:gd name="connsiteX3" fmla="*/ 1422643 w 2455201"/>
                <a:gd name="connsiteY3" fmla="*/ 3097535 h 3229398"/>
                <a:gd name="connsiteX4" fmla="*/ 364836 w 2455201"/>
                <a:gd name="connsiteY4" fmla="*/ 2575771 h 3229398"/>
                <a:gd name="connsiteX5" fmla="*/ 288058 w 2455201"/>
                <a:gd name="connsiteY5" fmla="*/ 1446658 h 3229398"/>
                <a:gd name="connsiteX6" fmla="*/ 2346818 w 2455201"/>
                <a:gd name="connsiteY6" fmla="*/ 72350 h 3229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55201" h="3229398">
                  <a:moveTo>
                    <a:pt x="2455201" y="0"/>
                  </a:moveTo>
                  <a:lnTo>
                    <a:pt x="2455201" y="3229398"/>
                  </a:lnTo>
                  <a:lnTo>
                    <a:pt x="1689979" y="3229398"/>
                  </a:lnTo>
                  <a:lnTo>
                    <a:pt x="1422643" y="3097535"/>
                  </a:lnTo>
                  <a:cubicBezTo>
                    <a:pt x="1104127" y="2940426"/>
                    <a:pt x="752661" y="2767066"/>
                    <a:pt x="364836" y="2575771"/>
                  </a:cubicBezTo>
                  <a:cubicBezTo>
                    <a:pt x="-85706" y="2353540"/>
                    <a:pt x="-127848" y="1727765"/>
                    <a:pt x="288058" y="1446658"/>
                  </a:cubicBezTo>
                  <a:cubicBezTo>
                    <a:pt x="288058" y="1446658"/>
                    <a:pt x="288058" y="1446658"/>
                    <a:pt x="2346818" y="72350"/>
                  </a:cubicBezTo>
                  <a:close/>
                </a:path>
              </a:pathLst>
            </a:custGeom>
            <a:solidFill>
              <a:srgbClr val="48A2A0">
                <a:alpha val="45000"/>
              </a:srgbClr>
            </a:solidFill>
            <a:ln>
              <a:noFill/>
            </a:ln>
            <a:effectLst/>
          </p:spPr>
          <p:txBody>
            <a:bodyPr vert="horz" wrap="square" lIns="91440" tIns="45720" rIns="91440" bIns="45720" numCol="1" anchor="t" anchorCtr="0" compatLnSpc="1">
              <a:prstTxWarp prst="textNoShape">
                <a:avLst/>
              </a:prstTxWarp>
              <a:noAutofit/>
            </a:bodyPr>
            <a:lstStyle/>
            <a:p>
              <a:pPr lvl="0"/>
              <a:endParaRPr lang="zh-CN" altLang="en-US">
                <a:solidFill>
                  <a:schemeClr val="tx1"/>
                </a:solidFill>
                <a:cs typeface="+mn-ea"/>
                <a:sym typeface="+mn-lt"/>
              </a:endParaRPr>
            </a:p>
          </p:txBody>
        </p:sp>
      </p:grpSp>
      <p:grpSp>
        <p:nvGrpSpPr>
          <p:cNvPr id="9" name="组合 8">
            <a:extLst>
              <a:ext uri="{FF2B5EF4-FFF2-40B4-BE49-F238E27FC236}">
                <a16:creationId xmlns="" xmlns:a16="http://schemas.microsoft.com/office/drawing/2014/main" id="{FE1F7005-2B10-4368-AA6E-018679BDEE0B}"/>
              </a:ext>
            </a:extLst>
          </p:cNvPr>
          <p:cNvGrpSpPr/>
          <p:nvPr/>
        </p:nvGrpSpPr>
        <p:grpSpPr>
          <a:xfrm rot="10800000">
            <a:off x="8987550" y="-577027"/>
            <a:ext cx="3204450" cy="4893654"/>
            <a:chOff x="-15240" y="3375944"/>
            <a:chExt cx="3204450" cy="4893654"/>
          </a:xfrm>
        </p:grpSpPr>
        <p:sp>
          <p:nvSpPr>
            <p:cNvPr id="10" name="íSliḑè">
              <a:extLst>
                <a:ext uri="{FF2B5EF4-FFF2-40B4-BE49-F238E27FC236}">
                  <a16:creationId xmlns="" xmlns:a16="http://schemas.microsoft.com/office/drawing/2014/main" id="{65E39635-9DFC-4AC7-A50B-0A92512C80DD}"/>
                </a:ext>
              </a:extLst>
            </p:cNvPr>
            <p:cNvSpPr/>
            <p:nvPr/>
          </p:nvSpPr>
          <p:spPr>
            <a:xfrm>
              <a:off x="-15240" y="3375944"/>
              <a:ext cx="3204450" cy="3482057"/>
            </a:xfrm>
            <a:custGeom>
              <a:avLst/>
              <a:gdLst>
                <a:gd name="connsiteX0" fmla="*/ 0 w 3204450"/>
                <a:gd name="connsiteY0" fmla="*/ 0 h 3482057"/>
                <a:gd name="connsiteX1" fmla="*/ 45983 w 3204450"/>
                <a:gd name="connsiteY1" fmla="*/ 11609 h 3482057"/>
                <a:gd name="connsiteX2" fmla="*/ 334914 w 3204450"/>
                <a:gd name="connsiteY2" fmla="*/ 204539 h 3482057"/>
                <a:gd name="connsiteX3" fmla="*/ 3098684 w 3204450"/>
                <a:gd name="connsiteY3" fmla="*/ 3361253 h 3482057"/>
                <a:gd name="connsiteX4" fmla="*/ 3204450 w 3204450"/>
                <a:gd name="connsiteY4" fmla="*/ 3482057 h 3482057"/>
                <a:gd name="connsiteX5" fmla="*/ 0 w 3204450"/>
                <a:gd name="connsiteY5" fmla="*/ 3482057 h 3482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04450" h="3482057">
                  <a:moveTo>
                    <a:pt x="0" y="0"/>
                  </a:moveTo>
                  <a:lnTo>
                    <a:pt x="45983" y="11609"/>
                  </a:lnTo>
                  <a:cubicBezTo>
                    <a:pt x="152616" y="46096"/>
                    <a:pt x="252790" y="109642"/>
                    <a:pt x="334914" y="204539"/>
                  </a:cubicBezTo>
                  <a:cubicBezTo>
                    <a:pt x="334914" y="204539"/>
                    <a:pt x="334914" y="204539"/>
                    <a:pt x="3098684" y="3361253"/>
                  </a:cubicBezTo>
                  <a:lnTo>
                    <a:pt x="3204450" y="3482057"/>
                  </a:lnTo>
                  <a:lnTo>
                    <a:pt x="0" y="3482057"/>
                  </a:lnTo>
                  <a:close/>
                </a:path>
              </a:pathLst>
            </a:custGeom>
            <a:solidFill>
              <a:srgbClr val="6C92C0">
                <a:alpha val="5000"/>
              </a:srgbClr>
            </a:solidFill>
            <a:ln>
              <a:noFill/>
            </a:ln>
            <a:effectLst/>
          </p:spPr>
          <p:txBody>
            <a:bodyPr vert="horz" wrap="square" lIns="91440" tIns="45720" rIns="91440" bIns="45720" numCol="1" anchor="t" anchorCtr="0" compatLnSpc="1">
              <a:prstTxWarp prst="textNoShape">
                <a:avLst/>
              </a:prstTxWarp>
              <a:noAutofit/>
            </a:bodyPr>
            <a:lstStyle/>
            <a:p>
              <a:pPr lvl="0"/>
              <a:endParaRPr lang="zh-CN" altLang="en-US">
                <a:solidFill>
                  <a:schemeClr val="tx1"/>
                </a:solidFill>
                <a:cs typeface="+mn-ea"/>
                <a:sym typeface="+mn-lt"/>
              </a:endParaRPr>
            </a:p>
          </p:txBody>
        </p:sp>
        <p:sp>
          <p:nvSpPr>
            <p:cNvPr id="11" name="íš1ïḋe">
              <a:extLst>
                <a:ext uri="{FF2B5EF4-FFF2-40B4-BE49-F238E27FC236}">
                  <a16:creationId xmlns="" xmlns:a16="http://schemas.microsoft.com/office/drawing/2014/main" id="{29907E5A-31DB-40A8-AA8D-93D6CA6C1A9A}"/>
                </a:ext>
              </a:extLst>
            </p:cNvPr>
            <p:cNvSpPr/>
            <p:nvPr/>
          </p:nvSpPr>
          <p:spPr>
            <a:xfrm>
              <a:off x="1" y="3977746"/>
              <a:ext cx="1366989" cy="4291852"/>
            </a:xfrm>
            <a:custGeom>
              <a:avLst/>
              <a:gdLst>
                <a:gd name="connsiteX0" fmla="*/ 899007 w 1366989"/>
                <a:gd name="connsiteY0" fmla="*/ 633 h 4291852"/>
                <a:gd name="connsiteX1" fmla="*/ 1343821 w 1366989"/>
                <a:gd name="connsiteY1" fmla="*/ 639191 h 4291852"/>
                <a:gd name="connsiteX2" fmla="*/ 316803 w 1366989"/>
                <a:gd name="connsiteY2" fmla="*/ 3970163 h 4291852"/>
                <a:gd name="connsiteX3" fmla="*/ 14549 w 1366989"/>
                <a:gd name="connsiteY3" fmla="*/ 4287566 h 4291852"/>
                <a:gd name="connsiteX4" fmla="*/ 0 w 1366989"/>
                <a:gd name="connsiteY4" fmla="*/ 4291852 h 4291852"/>
                <a:gd name="connsiteX5" fmla="*/ 0 w 1366989"/>
                <a:gd name="connsiteY5" fmla="*/ 186094 h 4291852"/>
                <a:gd name="connsiteX6" fmla="*/ 164343 w 1366989"/>
                <a:gd name="connsiteY6" fmla="*/ 148686 h 4291852"/>
                <a:gd name="connsiteX7" fmla="*/ 762612 w 1366989"/>
                <a:gd name="connsiteY7" fmla="*/ 12505 h 4291852"/>
                <a:gd name="connsiteX8" fmla="*/ 899007 w 1366989"/>
                <a:gd name="connsiteY8" fmla="*/ 633 h 42918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66989" h="4291852">
                  <a:moveTo>
                    <a:pt x="899007" y="633"/>
                  </a:moveTo>
                  <a:cubicBezTo>
                    <a:pt x="1208404" y="16359"/>
                    <a:pt x="1443395" y="322717"/>
                    <a:pt x="1343821" y="639191"/>
                  </a:cubicBezTo>
                  <a:cubicBezTo>
                    <a:pt x="1343821" y="639191"/>
                    <a:pt x="1343821" y="639191"/>
                    <a:pt x="316803" y="3970163"/>
                  </a:cubicBezTo>
                  <a:cubicBezTo>
                    <a:pt x="267015" y="4128400"/>
                    <a:pt x="151065" y="4237937"/>
                    <a:pt x="14549" y="4287566"/>
                  </a:cubicBezTo>
                  <a:lnTo>
                    <a:pt x="0" y="4291852"/>
                  </a:lnTo>
                  <a:lnTo>
                    <a:pt x="0" y="186094"/>
                  </a:lnTo>
                  <a:lnTo>
                    <a:pt x="164343" y="148686"/>
                  </a:lnTo>
                  <a:cubicBezTo>
                    <a:pt x="351042" y="106189"/>
                    <a:pt x="550189" y="60858"/>
                    <a:pt x="762612" y="12505"/>
                  </a:cubicBezTo>
                  <a:cubicBezTo>
                    <a:pt x="809090" y="2071"/>
                    <a:pt x="854808" y="-1613"/>
                    <a:pt x="899007" y="633"/>
                  </a:cubicBezTo>
                  <a:close/>
                </a:path>
              </a:pathLst>
            </a:custGeom>
            <a:solidFill>
              <a:srgbClr val="6C92C0">
                <a:alpha val="78000"/>
              </a:srgbClr>
            </a:solidFill>
            <a:ln>
              <a:noFill/>
            </a:ln>
            <a:effectLst/>
          </p:spPr>
          <p:txBody>
            <a:bodyPr vert="horz" wrap="square" lIns="91440" tIns="45720" rIns="91440" bIns="45720" numCol="1" anchor="t" anchorCtr="0" compatLnSpc="1">
              <a:prstTxWarp prst="textNoShape">
                <a:avLst/>
              </a:prstTxWarp>
              <a:noAutofit/>
            </a:bodyPr>
            <a:lstStyle/>
            <a:p>
              <a:pPr lvl="0"/>
              <a:endParaRPr lang="zh-CN" altLang="en-US">
                <a:solidFill>
                  <a:schemeClr val="tx1"/>
                </a:solidFill>
                <a:cs typeface="+mn-ea"/>
                <a:sym typeface="+mn-lt"/>
              </a:endParaRPr>
            </a:p>
          </p:txBody>
        </p:sp>
        <p:sp>
          <p:nvSpPr>
            <p:cNvPr id="12" name="iṡḻiďè">
              <a:extLst>
                <a:ext uri="{FF2B5EF4-FFF2-40B4-BE49-F238E27FC236}">
                  <a16:creationId xmlns="" xmlns:a16="http://schemas.microsoft.com/office/drawing/2014/main" id="{1F967B35-9443-49EB-84D0-6748AC279B08}"/>
                </a:ext>
              </a:extLst>
            </p:cNvPr>
            <p:cNvSpPr>
              <a:spLocks/>
            </p:cNvSpPr>
            <p:nvPr/>
          </p:nvSpPr>
          <p:spPr bwMode="auto">
            <a:xfrm rot="17341789">
              <a:off x="632431" y="4600824"/>
              <a:ext cx="1191816" cy="1032298"/>
            </a:xfrm>
            <a:custGeom>
              <a:avLst/>
              <a:gdLst>
                <a:gd name="T0" fmla="*/ 504 w 1231"/>
                <a:gd name="T1" fmla="*/ 86 h 1067"/>
                <a:gd name="T2" fmla="*/ 49 w 1231"/>
                <a:gd name="T3" fmla="*/ 874 h 1067"/>
                <a:gd name="T4" fmla="*/ 161 w 1231"/>
                <a:gd name="T5" fmla="*/ 1067 h 1067"/>
                <a:gd name="T6" fmla="*/ 1070 w 1231"/>
                <a:gd name="T7" fmla="*/ 1067 h 1067"/>
                <a:gd name="T8" fmla="*/ 1182 w 1231"/>
                <a:gd name="T9" fmla="*/ 874 h 1067"/>
                <a:gd name="T10" fmla="*/ 727 w 1231"/>
                <a:gd name="T11" fmla="*/ 86 h 1067"/>
                <a:gd name="T12" fmla="*/ 504 w 1231"/>
                <a:gd name="T13" fmla="*/ 86 h 1067"/>
              </a:gdLst>
              <a:ahLst/>
              <a:cxnLst>
                <a:cxn ang="0">
                  <a:pos x="T0" y="T1"/>
                </a:cxn>
                <a:cxn ang="0">
                  <a:pos x="T2" y="T3"/>
                </a:cxn>
                <a:cxn ang="0">
                  <a:pos x="T4" y="T5"/>
                </a:cxn>
                <a:cxn ang="0">
                  <a:pos x="T6" y="T7"/>
                </a:cxn>
                <a:cxn ang="0">
                  <a:pos x="T8" y="T9"/>
                </a:cxn>
                <a:cxn ang="0">
                  <a:pos x="T10" y="T11"/>
                </a:cxn>
                <a:cxn ang="0">
                  <a:pos x="T12" y="T13"/>
                </a:cxn>
              </a:cxnLst>
              <a:rect l="0" t="0" r="r" b="b"/>
              <a:pathLst>
                <a:path w="1231" h="1067">
                  <a:moveTo>
                    <a:pt x="504" y="86"/>
                  </a:moveTo>
                  <a:cubicBezTo>
                    <a:pt x="49" y="874"/>
                    <a:pt x="49" y="874"/>
                    <a:pt x="49" y="874"/>
                  </a:cubicBezTo>
                  <a:cubicBezTo>
                    <a:pt x="0" y="960"/>
                    <a:pt x="62" y="1067"/>
                    <a:pt x="161" y="1067"/>
                  </a:cubicBezTo>
                  <a:cubicBezTo>
                    <a:pt x="1070" y="1067"/>
                    <a:pt x="1070" y="1067"/>
                    <a:pt x="1070" y="1067"/>
                  </a:cubicBezTo>
                  <a:cubicBezTo>
                    <a:pt x="1170" y="1067"/>
                    <a:pt x="1231" y="960"/>
                    <a:pt x="1182" y="874"/>
                  </a:cubicBezTo>
                  <a:cubicBezTo>
                    <a:pt x="727" y="86"/>
                    <a:pt x="727" y="86"/>
                    <a:pt x="727" y="86"/>
                  </a:cubicBezTo>
                  <a:cubicBezTo>
                    <a:pt x="678" y="0"/>
                    <a:pt x="554" y="0"/>
                    <a:pt x="504" y="86"/>
                  </a:cubicBezTo>
                  <a:close/>
                </a:path>
              </a:pathLst>
            </a:custGeom>
            <a:solidFill>
              <a:srgbClr val="48A2A0">
                <a:alpha val="68000"/>
              </a:srgbClr>
            </a:solidFill>
            <a:ln>
              <a:noFill/>
            </a:ln>
            <a:effectLst/>
          </p:spPr>
          <p:txBody>
            <a:bodyPr vert="horz" wrap="square" lIns="91440" tIns="45720" rIns="91440" bIns="45720" numCol="1" anchor="t" anchorCtr="0" compatLnSpc="1">
              <a:prstTxWarp prst="textNoShape">
                <a:avLst/>
              </a:prstTxWarp>
            </a:bodyPr>
            <a:lstStyle/>
            <a:p>
              <a:endParaRPr lang="zh-CN" altLang="en-US" sz="1800">
                <a:cs typeface="+mn-ea"/>
                <a:sym typeface="+mn-lt"/>
              </a:endParaRPr>
            </a:p>
          </p:txBody>
        </p:sp>
      </p:grpSp>
      <p:grpSp>
        <p:nvGrpSpPr>
          <p:cNvPr id="13" name="组合 12"/>
          <p:cNvGrpSpPr/>
          <p:nvPr/>
        </p:nvGrpSpPr>
        <p:grpSpPr>
          <a:xfrm rot="10800000">
            <a:off x="133732" y="123433"/>
            <a:ext cx="1010103" cy="857396"/>
            <a:chOff x="-39567" y="0"/>
            <a:chExt cx="1677745" cy="1424104"/>
          </a:xfrm>
        </p:grpSpPr>
        <p:sp>
          <p:nvSpPr>
            <p:cNvPr id="14" name="iṡḻiďè"/>
            <p:cNvSpPr>
              <a:spLocks/>
            </p:cNvSpPr>
            <p:nvPr/>
          </p:nvSpPr>
          <p:spPr bwMode="auto">
            <a:xfrm rot="16200000">
              <a:off x="435146" y="139193"/>
              <a:ext cx="1289315" cy="1116748"/>
            </a:xfrm>
            <a:custGeom>
              <a:avLst/>
              <a:gdLst>
                <a:gd name="T0" fmla="*/ 504 w 1231"/>
                <a:gd name="T1" fmla="*/ 86 h 1067"/>
                <a:gd name="T2" fmla="*/ 49 w 1231"/>
                <a:gd name="T3" fmla="*/ 874 h 1067"/>
                <a:gd name="T4" fmla="*/ 161 w 1231"/>
                <a:gd name="T5" fmla="*/ 1067 h 1067"/>
                <a:gd name="T6" fmla="*/ 1070 w 1231"/>
                <a:gd name="T7" fmla="*/ 1067 h 1067"/>
                <a:gd name="T8" fmla="*/ 1182 w 1231"/>
                <a:gd name="T9" fmla="*/ 874 h 1067"/>
                <a:gd name="T10" fmla="*/ 727 w 1231"/>
                <a:gd name="T11" fmla="*/ 86 h 1067"/>
                <a:gd name="T12" fmla="*/ 504 w 1231"/>
                <a:gd name="T13" fmla="*/ 86 h 1067"/>
              </a:gdLst>
              <a:ahLst/>
              <a:cxnLst>
                <a:cxn ang="0">
                  <a:pos x="T0" y="T1"/>
                </a:cxn>
                <a:cxn ang="0">
                  <a:pos x="T2" y="T3"/>
                </a:cxn>
                <a:cxn ang="0">
                  <a:pos x="T4" y="T5"/>
                </a:cxn>
                <a:cxn ang="0">
                  <a:pos x="T6" y="T7"/>
                </a:cxn>
                <a:cxn ang="0">
                  <a:pos x="T8" y="T9"/>
                </a:cxn>
                <a:cxn ang="0">
                  <a:pos x="T10" y="T11"/>
                </a:cxn>
                <a:cxn ang="0">
                  <a:pos x="T12" y="T13"/>
                </a:cxn>
              </a:cxnLst>
              <a:rect l="0" t="0" r="r" b="b"/>
              <a:pathLst>
                <a:path w="1231" h="1067">
                  <a:moveTo>
                    <a:pt x="504" y="86"/>
                  </a:moveTo>
                  <a:cubicBezTo>
                    <a:pt x="49" y="874"/>
                    <a:pt x="49" y="874"/>
                    <a:pt x="49" y="874"/>
                  </a:cubicBezTo>
                  <a:cubicBezTo>
                    <a:pt x="0" y="960"/>
                    <a:pt x="62" y="1067"/>
                    <a:pt x="161" y="1067"/>
                  </a:cubicBezTo>
                  <a:cubicBezTo>
                    <a:pt x="1070" y="1067"/>
                    <a:pt x="1070" y="1067"/>
                    <a:pt x="1070" y="1067"/>
                  </a:cubicBezTo>
                  <a:cubicBezTo>
                    <a:pt x="1170" y="1067"/>
                    <a:pt x="1231" y="960"/>
                    <a:pt x="1182" y="874"/>
                  </a:cubicBezTo>
                  <a:cubicBezTo>
                    <a:pt x="727" y="86"/>
                    <a:pt x="727" y="86"/>
                    <a:pt x="727" y="86"/>
                  </a:cubicBezTo>
                  <a:cubicBezTo>
                    <a:pt x="678" y="0"/>
                    <a:pt x="554" y="0"/>
                    <a:pt x="504" y="86"/>
                  </a:cubicBezTo>
                  <a:close/>
                </a:path>
              </a:pathLst>
            </a:custGeom>
            <a:solidFill>
              <a:srgbClr val="6C92C0">
                <a:alpha val="68000"/>
              </a:srgbClr>
            </a:solidFill>
            <a:ln>
              <a:noFill/>
            </a:ln>
            <a:effectLst/>
          </p:spPr>
          <p:txBody>
            <a:bodyPr vert="horz" wrap="square" lIns="91440" tIns="45720" rIns="91440" bIns="45720" numCol="1" anchor="t" anchorCtr="0" compatLnSpc="1">
              <a:prstTxWarp prst="textNoShape">
                <a:avLst/>
              </a:prstTxWarp>
            </a:bodyPr>
            <a:lstStyle/>
            <a:p>
              <a:endParaRPr lang="zh-CN" altLang="en-US" sz="1800">
                <a:cs typeface="+mn-ea"/>
                <a:sym typeface="+mn-lt"/>
              </a:endParaRPr>
            </a:p>
          </p:txBody>
        </p:sp>
        <p:sp>
          <p:nvSpPr>
            <p:cNvPr id="15" name="iṡḻiďè"/>
            <p:cNvSpPr>
              <a:spLocks/>
            </p:cNvSpPr>
            <p:nvPr/>
          </p:nvSpPr>
          <p:spPr bwMode="auto">
            <a:xfrm rot="16200000">
              <a:off x="-134871" y="95304"/>
              <a:ext cx="1424104" cy="1233496"/>
            </a:xfrm>
            <a:custGeom>
              <a:avLst/>
              <a:gdLst>
                <a:gd name="T0" fmla="*/ 504 w 1231"/>
                <a:gd name="T1" fmla="*/ 86 h 1067"/>
                <a:gd name="T2" fmla="*/ 49 w 1231"/>
                <a:gd name="T3" fmla="*/ 874 h 1067"/>
                <a:gd name="T4" fmla="*/ 161 w 1231"/>
                <a:gd name="T5" fmla="*/ 1067 h 1067"/>
                <a:gd name="T6" fmla="*/ 1070 w 1231"/>
                <a:gd name="T7" fmla="*/ 1067 h 1067"/>
                <a:gd name="T8" fmla="*/ 1182 w 1231"/>
                <a:gd name="T9" fmla="*/ 874 h 1067"/>
                <a:gd name="T10" fmla="*/ 727 w 1231"/>
                <a:gd name="T11" fmla="*/ 86 h 1067"/>
                <a:gd name="T12" fmla="*/ 504 w 1231"/>
                <a:gd name="T13" fmla="*/ 86 h 1067"/>
              </a:gdLst>
              <a:ahLst/>
              <a:cxnLst>
                <a:cxn ang="0">
                  <a:pos x="T0" y="T1"/>
                </a:cxn>
                <a:cxn ang="0">
                  <a:pos x="T2" y="T3"/>
                </a:cxn>
                <a:cxn ang="0">
                  <a:pos x="T4" y="T5"/>
                </a:cxn>
                <a:cxn ang="0">
                  <a:pos x="T6" y="T7"/>
                </a:cxn>
                <a:cxn ang="0">
                  <a:pos x="T8" y="T9"/>
                </a:cxn>
                <a:cxn ang="0">
                  <a:pos x="T10" y="T11"/>
                </a:cxn>
                <a:cxn ang="0">
                  <a:pos x="T12" y="T13"/>
                </a:cxn>
              </a:cxnLst>
              <a:rect l="0" t="0" r="r" b="b"/>
              <a:pathLst>
                <a:path w="1231" h="1067">
                  <a:moveTo>
                    <a:pt x="504" y="86"/>
                  </a:moveTo>
                  <a:cubicBezTo>
                    <a:pt x="49" y="874"/>
                    <a:pt x="49" y="874"/>
                    <a:pt x="49" y="874"/>
                  </a:cubicBezTo>
                  <a:cubicBezTo>
                    <a:pt x="0" y="960"/>
                    <a:pt x="62" y="1067"/>
                    <a:pt x="161" y="1067"/>
                  </a:cubicBezTo>
                  <a:cubicBezTo>
                    <a:pt x="1070" y="1067"/>
                    <a:pt x="1070" y="1067"/>
                    <a:pt x="1070" y="1067"/>
                  </a:cubicBezTo>
                  <a:cubicBezTo>
                    <a:pt x="1170" y="1067"/>
                    <a:pt x="1231" y="960"/>
                    <a:pt x="1182" y="874"/>
                  </a:cubicBezTo>
                  <a:cubicBezTo>
                    <a:pt x="727" y="86"/>
                    <a:pt x="727" y="86"/>
                    <a:pt x="727" y="86"/>
                  </a:cubicBezTo>
                  <a:cubicBezTo>
                    <a:pt x="678" y="0"/>
                    <a:pt x="554" y="0"/>
                    <a:pt x="504" y="86"/>
                  </a:cubicBezTo>
                  <a:close/>
                </a:path>
              </a:pathLst>
            </a:custGeom>
            <a:solidFill>
              <a:srgbClr val="48A2A0">
                <a:alpha val="68000"/>
              </a:srgbClr>
            </a:solidFill>
            <a:ln>
              <a:noFill/>
            </a:ln>
            <a:effectLst/>
          </p:spPr>
          <p:txBody>
            <a:bodyPr vert="horz" wrap="square" lIns="91440" tIns="45720" rIns="91440" bIns="45720" numCol="1" anchor="t" anchorCtr="0" compatLnSpc="1">
              <a:prstTxWarp prst="textNoShape">
                <a:avLst/>
              </a:prstTxWarp>
            </a:bodyPr>
            <a:lstStyle/>
            <a:p>
              <a:endParaRPr lang="zh-CN" altLang="en-US" sz="1800">
                <a:cs typeface="+mn-ea"/>
                <a:sym typeface="+mn-lt"/>
              </a:endParaRPr>
            </a:p>
          </p:txBody>
        </p:sp>
      </p:grpSp>
      <p:sp>
        <p:nvSpPr>
          <p:cNvPr id="16" name="矩形 15"/>
          <p:cNvSpPr/>
          <p:nvPr/>
        </p:nvSpPr>
        <p:spPr>
          <a:xfrm>
            <a:off x="1438275" y="314325"/>
            <a:ext cx="3324225" cy="369332"/>
          </a:xfrm>
          <a:prstGeom prst="rect">
            <a:avLst/>
          </a:prstGeom>
        </p:spPr>
        <p:txBody>
          <a:bodyPr wrap="square">
            <a:spAutoFit/>
          </a:bodyPr>
          <a:lstStyle/>
          <a:p>
            <a:r>
              <a:rPr lang="zh-CN" altLang="en-US" spc="300" dirty="0" smtClean="0">
                <a:solidFill>
                  <a:schemeClr val="tx2"/>
                </a:solidFill>
                <a:cs typeface="+mn-ea"/>
                <a:sym typeface="+mn-lt"/>
              </a:rPr>
              <a:t>绩效自评表</a:t>
            </a:r>
            <a:r>
              <a:rPr lang="en-US" altLang="zh-CN" spc="300" dirty="0" smtClean="0">
                <a:solidFill>
                  <a:schemeClr val="tx2"/>
                </a:solidFill>
                <a:cs typeface="+mn-ea"/>
                <a:sym typeface="+mn-lt"/>
              </a:rPr>
              <a:t>-</a:t>
            </a:r>
            <a:r>
              <a:rPr lang="zh-CN" altLang="en-US" spc="300" dirty="0" smtClean="0">
                <a:solidFill>
                  <a:schemeClr val="tx2"/>
                </a:solidFill>
                <a:cs typeface="+mn-ea"/>
                <a:sym typeface="+mn-lt"/>
              </a:rPr>
              <a:t>产出指标</a:t>
            </a:r>
            <a:endParaRPr lang="zh-CN" altLang="en-US" spc="300" dirty="0">
              <a:solidFill>
                <a:schemeClr val="tx2"/>
              </a:solidFill>
              <a:cs typeface="+mn-ea"/>
              <a:sym typeface="+mn-lt"/>
            </a:endParaRPr>
          </a:p>
        </p:txBody>
      </p:sp>
      <p:sp>
        <p:nvSpPr>
          <p:cNvPr id="17" name="TextBox 16"/>
          <p:cNvSpPr txBox="1"/>
          <p:nvPr/>
        </p:nvSpPr>
        <p:spPr>
          <a:xfrm>
            <a:off x="2095499" y="2857500"/>
            <a:ext cx="6677025" cy="3077766"/>
          </a:xfrm>
          <a:prstGeom prst="rect">
            <a:avLst/>
          </a:prstGeom>
          <a:noFill/>
        </p:spPr>
        <p:txBody>
          <a:bodyPr wrap="square" rtlCol="0">
            <a:spAutoFit/>
          </a:bodyPr>
          <a:lstStyle/>
          <a:p>
            <a:r>
              <a:rPr lang="zh-CN" altLang="zh-CN" sz="1600" b="1" dirty="0">
                <a:latin typeface="仿宋" panose="02010609060101010101" pitchFamily="49" charset="-122"/>
                <a:ea typeface="仿宋" panose="02010609060101010101" pitchFamily="49" charset="-122"/>
              </a:rPr>
              <a:t>（</a:t>
            </a:r>
            <a:r>
              <a:rPr lang="en-US" altLang="zh-CN" sz="1600" b="1" dirty="0">
                <a:latin typeface="仿宋" panose="02010609060101010101" pitchFamily="49" charset="-122"/>
                <a:ea typeface="仿宋" panose="02010609060101010101" pitchFamily="49" charset="-122"/>
              </a:rPr>
              <a:t>3</a:t>
            </a:r>
            <a:r>
              <a:rPr lang="zh-CN" altLang="zh-CN" sz="1600" b="1" dirty="0">
                <a:latin typeface="仿宋" panose="02010609060101010101" pitchFamily="49" charset="-122"/>
                <a:ea typeface="仿宋" panose="02010609060101010101" pitchFamily="49" charset="-122"/>
              </a:rPr>
              <a:t>）时效指标</a:t>
            </a:r>
            <a:endParaRPr lang="zh-CN" altLang="zh-CN" sz="1600" dirty="0">
              <a:latin typeface="仿宋" panose="02010609060101010101" pitchFamily="49" charset="-122"/>
              <a:ea typeface="仿宋" panose="02010609060101010101" pitchFamily="49" charset="-122"/>
            </a:endParaRPr>
          </a:p>
          <a:p>
            <a:r>
              <a:rPr lang="en-US" altLang="zh-CN" sz="1600" dirty="0" smtClean="0">
                <a:latin typeface="仿宋" panose="02010609060101010101" pitchFamily="49" charset="-122"/>
                <a:ea typeface="仿宋" panose="02010609060101010101" pitchFamily="49" charset="-122"/>
              </a:rPr>
              <a:t>    </a:t>
            </a:r>
            <a:r>
              <a:rPr lang="zh-CN" altLang="zh-CN" sz="1600" dirty="0" smtClean="0">
                <a:latin typeface="仿宋" panose="02010609060101010101" pitchFamily="49" charset="-122"/>
                <a:ea typeface="仿宋" panose="02010609060101010101" pitchFamily="49" charset="-122"/>
              </a:rPr>
              <a:t>时效</a:t>
            </a:r>
            <a:r>
              <a:rPr lang="zh-CN" altLang="zh-CN" sz="1600" dirty="0">
                <a:latin typeface="仿宋" panose="02010609060101010101" pitchFamily="49" charset="-122"/>
                <a:ea typeface="仿宋" panose="02010609060101010101" pitchFamily="49" charset="-122"/>
              </a:rPr>
              <a:t>指标反映项目计划提供活动或服务的及时程度。对于明确完成时间的项目，指标值可以设置为具体时间；对于没有明确完成时间的项目，指标值可以设置为“及时”。</a:t>
            </a:r>
          </a:p>
          <a:p>
            <a:r>
              <a:rPr lang="zh-CN" altLang="zh-CN" sz="1600" dirty="0">
                <a:latin typeface="仿宋" panose="02010609060101010101" pitchFamily="49" charset="-122"/>
                <a:ea typeface="仿宋" panose="02010609060101010101" pitchFamily="49" charset="-122"/>
              </a:rPr>
              <a:t>比如：明确完成时间的项目 </a:t>
            </a:r>
            <a:r>
              <a:rPr lang="en-US" altLang="zh-CN" sz="1600" dirty="0" smtClean="0">
                <a:latin typeface="仿宋" panose="02010609060101010101" pitchFamily="49" charset="-122"/>
                <a:ea typeface="仿宋" panose="02010609060101010101" pitchFamily="49" charset="-122"/>
              </a:rPr>
              <a:t>  </a:t>
            </a:r>
            <a:r>
              <a:rPr lang="zh-CN" altLang="zh-CN" sz="1600" dirty="0" smtClean="0">
                <a:latin typeface="仿宋" panose="02010609060101010101" pitchFamily="49" charset="-122"/>
                <a:ea typeface="仿宋" panose="02010609060101010101" pitchFamily="49" charset="-122"/>
              </a:rPr>
              <a:t>完成</a:t>
            </a:r>
            <a:r>
              <a:rPr lang="zh-CN" altLang="zh-CN" sz="1600" dirty="0">
                <a:latin typeface="仿宋" panose="02010609060101010101" pitchFamily="49" charset="-122"/>
                <a:ea typeface="仿宋" panose="02010609060101010101" pitchFamily="49" charset="-122"/>
              </a:rPr>
              <a:t>及时性 </a:t>
            </a:r>
            <a:r>
              <a:rPr lang="en-US" altLang="zh-CN" sz="1600" dirty="0" smtClean="0">
                <a:latin typeface="仿宋" panose="02010609060101010101" pitchFamily="49" charset="-122"/>
                <a:ea typeface="仿宋" panose="02010609060101010101" pitchFamily="49" charset="-122"/>
              </a:rPr>
              <a:t>  </a:t>
            </a:r>
            <a:r>
              <a:rPr lang="zh-CN" altLang="zh-CN" sz="1600" dirty="0" smtClean="0">
                <a:latin typeface="仿宋" panose="02010609060101010101" pitchFamily="49" charset="-122"/>
                <a:ea typeface="仿宋" panose="02010609060101010101" pitchFamily="49" charset="-122"/>
              </a:rPr>
              <a:t>具体</a:t>
            </a:r>
            <a:r>
              <a:rPr lang="zh-CN" altLang="zh-CN" sz="1600" dirty="0">
                <a:latin typeface="仿宋" panose="02010609060101010101" pitchFamily="49" charset="-122"/>
                <a:ea typeface="仿宋" panose="02010609060101010101" pitchFamily="49" charset="-122"/>
              </a:rPr>
              <a:t>时间</a:t>
            </a:r>
          </a:p>
          <a:p>
            <a:r>
              <a:rPr lang="en-US" altLang="zh-CN" sz="1600" dirty="0" smtClean="0">
                <a:latin typeface="仿宋" panose="02010609060101010101" pitchFamily="49" charset="-122"/>
                <a:ea typeface="仿宋" panose="02010609060101010101" pitchFamily="49" charset="-122"/>
              </a:rPr>
              <a:t>      </a:t>
            </a:r>
            <a:r>
              <a:rPr lang="zh-CN" altLang="zh-CN" sz="1600" dirty="0" smtClean="0">
                <a:latin typeface="仿宋" panose="02010609060101010101" pitchFamily="49" charset="-122"/>
                <a:ea typeface="仿宋" panose="02010609060101010101" pitchFamily="49" charset="-122"/>
              </a:rPr>
              <a:t>未</a:t>
            </a:r>
            <a:r>
              <a:rPr lang="zh-CN" altLang="zh-CN" sz="1600" dirty="0">
                <a:latin typeface="仿宋" panose="02010609060101010101" pitchFamily="49" charset="-122"/>
                <a:ea typeface="仿宋" panose="02010609060101010101" pitchFamily="49" charset="-122"/>
              </a:rPr>
              <a:t>明确完成时间的项目 完成及时性 </a:t>
            </a:r>
            <a:r>
              <a:rPr lang="en-US" altLang="zh-CN" sz="1600" dirty="0" smtClean="0">
                <a:latin typeface="仿宋" panose="02010609060101010101" pitchFamily="49" charset="-122"/>
                <a:ea typeface="仿宋" panose="02010609060101010101" pitchFamily="49" charset="-122"/>
              </a:rPr>
              <a:t>  </a:t>
            </a:r>
            <a:r>
              <a:rPr lang="zh-CN" altLang="zh-CN" sz="1600" dirty="0" smtClean="0">
                <a:latin typeface="仿宋" panose="02010609060101010101" pitchFamily="49" charset="-122"/>
                <a:ea typeface="仿宋" panose="02010609060101010101" pitchFamily="49" charset="-122"/>
              </a:rPr>
              <a:t>及时</a:t>
            </a:r>
            <a:endParaRPr lang="zh-CN" altLang="zh-CN" sz="1600" dirty="0">
              <a:latin typeface="仿宋" panose="02010609060101010101" pitchFamily="49" charset="-122"/>
              <a:ea typeface="仿宋" panose="02010609060101010101" pitchFamily="49" charset="-122"/>
            </a:endParaRPr>
          </a:p>
          <a:p>
            <a:r>
              <a:rPr lang="zh-CN" altLang="zh-CN" sz="1600" b="1" dirty="0" smtClean="0">
                <a:latin typeface="仿宋" panose="02010609060101010101" pitchFamily="49" charset="-122"/>
                <a:ea typeface="仿宋" panose="02010609060101010101" pitchFamily="49" charset="-122"/>
              </a:rPr>
              <a:t>（</a:t>
            </a:r>
            <a:r>
              <a:rPr lang="en-US" altLang="zh-CN" sz="1600" b="1" dirty="0">
                <a:latin typeface="仿宋" panose="02010609060101010101" pitchFamily="49" charset="-122"/>
                <a:ea typeface="仿宋" panose="02010609060101010101" pitchFamily="49" charset="-122"/>
              </a:rPr>
              <a:t>4</a:t>
            </a:r>
            <a:r>
              <a:rPr lang="zh-CN" altLang="zh-CN" sz="1600" b="1" dirty="0">
                <a:latin typeface="仿宋" panose="02010609060101010101" pitchFamily="49" charset="-122"/>
                <a:ea typeface="仿宋" panose="02010609060101010101" pitchFamily="49" charset="-122"/>
              </a:rPr>
              <a:t>）成本指标</a:t>
            </a:r>
            <a:endParaRPr lang="zh-CN" altLang="zh-CN" sz="1600" dirty="0">
              <a:latin typeface="仿宋" panose="02010609060101010101" pitchFamily="49" charset="-122"/>
              <a:ea typeface="仿宋" panose="02010609060101010101" pitchFamily="49" charset="-122"/>
            </a:endParaRPr>
          </a:p>
          <a:p>
            <a:r>
              <a:rPr lang="en-US" altLang="zh-CN" sz="1600" dirty="0" smtClean="0">
                <a:latin typeface="仿宋" panose="02010609060101010101" pitchFamily="49" charset="-122"/>
                <a:ea typeface="仿宋" panose="02010609060101010101" pitchFamily="49" charset="-122"/>
              </a:rPr>
              <a:t>    </a:t>
            </a:r>
            <a:r>
              <a:rPr lang="zh-CN" altLang="zh-CN" sz="1600" dirty="0" smtClean="0">
                <a:latin typeface="仿宋" panose="02010609060101010101" pitchFamily="49" charset="-122"/>
                <a:ea typeface="仿宋" panose="02010609060101010101" pitchFamily="49" charset="-122"/>
              </a:rPr>
              <a:t>成本</a:t>
            </a:r>
            <a:r>
              <a:rPr lang="zh-CN" altLang="zh-CN" sz="1600" dirty="0">
                <a:latin typeface="仿宋" panose="02010609060101010101" pitchFamily="49" charset="-122"/>
                <a:ea typeface="仿宋" panose="02010609060101010101" pitchFamily="49" charset="-122"/>
              </a:rPr>
              <a:t>指标反映项目的测算标准或预期成本节约情况。成本指标目前尚未纳入必填范围，建议有条件的部门可以对符合条件的项目设置。</a:t>
            </a:r>
          </a:p>
          <a:p>
            <a:r>
              <a:rPr lang="zh-CN" altLang="zh-CN" sz="1600" dirty="0">
                <a:latin typeface="仿宋" panose="02010609060101010101" pitchFamily="49" charset="-122"/>
                <a:ea typeface="仿宋" panose="02010609060101010101" pitchFamily="49" charset="-122"/>
              </a:rPr>
              <a:t>比如：明确测算标准的项目 建设标准</a:t>
            </a:r>
            <a:r>
              <a:rPr lang="en-US" altLang="zh-CN" sz="1600" dirty="0">
                <a:latin typeface="仿宋" panose="02010609060101010101" pitchFamily="49" charset="-122"/>
                <a:ea typeface="仿宋" panose="02010609060101010101" pitchFamily="49" charset="-122"/>
              </a:rPr>
              <a:t>   </a:t>
            </a:r>
            <a:r>
              <a:rPr lang="zh-CN" altLang="en-US" sz="1600" dirty="0" smtClean="0">
                <a:latin typeface="仿宋" panose="02010609060101010101" pitchFamily="49" charset="-122"/>
                <a:ea typeface="仿宋" panose="02010609060101010101" pitchFamily="49" charset="-122"/>
              </a:rPr>
              <a:t>多少</a:t>
            </a:r>
            <a:r>
              <a:rPr lang="zh-CN" altLang="zh-CN" sz="1600" dirty="0" smtClean="0">
                <a:latin typeface="仿宋" panose="02010609060101010101" pitchFamily="49" charset="-122"/>
                <a:ea typeface="仿宋" panose="02010609060101010101" pitchFamily="49" charset="-122"/>
              </a:rPr>
              <a:t>元</a:t>
            </a:r>
            <a:r>
              <a:rPr lang="en-US" altLang="zh-CN" sz="1600" dirty="0" smtClean="0">
                <a:latin typeface="仿宋" panose="02010609060101010101" pitchFamily="49" charset="-122"/>
                <a:ea typeface="仿宋" panose="02010609060101010101" pitchFamily="49" charset="-122"/>
              </a:rPr>
              <a:t>/</a:t>
            </a:r>
            <a:r>
              <a:rPr lang="zh-CN" altLang="zh-CN" sz="1600" dirty="0" smtClean="0">
                <a:latin typeface="仿宋" panose="02010609060101010101" pitchFamily="49" charset="-122"/>
                <a:ea typeface="仿宋" panose="02010609060101010101" pitchFamily="49" charset="-122"/>
              </a:rPr>
              <a:t>平方米</a:t>
            </a:r>
            <a:endParaRPr lang="zh-CN" altLang="zh-CN" sz="1600" dirty="0">
              <a:latin typeface="仿宋" panose="02010609060101010101" pitchFamily="49" charset="-122"/>
              <a:ea typeface="仿宋" panose="02010609060101010101" pitchFamily="49" charset="-122"/>
            </a:endParaRPr>
          </a:p>
          <a:p>
            <a:r>
              <a:rPr lang="en-US" altLang="zh-CN" sz="1600" dirty="0" smtClean="0">
                <a:latin typeface="仿宋" panose="02010609060101010101" pitchFamily="49" charset="-122"/>
                <a:ea typeface="仿宋" panose="02010609060101010101" pitchFamily="49" charset="-122"/>
              </a:rPr>
              <a:t>      </a:t>
            </a:r>
            <a:r>
              <a:rPr lang="zh-CN" altLang="zh-CN" sz="1600" dirty="0" smtClean="0">
                <a:latin typeface="仿宋" panose="02010609060101010101" pitchFamily="49" charset="-122"/>
                <a:ea typeface="仿宋" panose="02010609060101010101" pitchFamily="49" charset="-122"/>
              </a:rPr>
              <a:t>项目</a:t>
            </a:r>
            <a:r>
              <a:rPr lang="zh-CN" altLang="zh-CN" sz="1600" dirty="0">
                <a:latin typeface="仿宋" panose="02010609060101010101" pitchFamily="49" charset="-122"/>
                <a:ea typeface="仿宋" panose="02010609060101010101" pitchFamily="49" charset="-122"/>
              </a:rPr>
              <a:t>成本与市场成本可计量的项目 成本节约</a:t>
            </a:r>
            <a:r>
              <a:rPr lang="zh-CN" altLang="zh-CN" sz="1600" dirty="0" smtClean="0">
                <a:latin typeface="仿宋" panose="02010609060101010101" pitchFamily="49" charset="-122"/>
                <a:ea typeface="仿宋" panose="02010609060101010101" pitchFamily="49" charset="-122"/>
              </a:rPr>
              <a:t>率≥</a:t>
            </a:r>
            <a:r>
              <a:rPr lang="en-US" altLang="zh-CN" sz="1600" dirty="0" smtClean="0">
                <a:latin typeface="仿宋" panose="02010609060101010101" pitchFamily="49" charset="-122"/>
                <a:ea typeface="仿宋" panose="02010609060101010101" pitchFamily="49" charset="-122"/>
              </a:rPr>
              <a:t> </a:t>
            </a:r>
            <a:r>
              <a:rPr lang="zh-CN" altLang="en-US" sz="1600" dirty="0" smtClean="0">
                <a:latin typeface="仿宋" panose="02010609060101010101" pitchFamily="49" charset="-122"/>
                <a:ea typeface="仿宋" panose="02010609060101010101" pitchFamily="49" charset="-122"/>
              </a:rPr>
              <a:t>？</a:t>
            </a:r>
            <a:r>
              <a:rPr lang="en-US" altLang="zh-CN" sz="1600" dirty="0" smtClean="0">
                <a:latin typeface="仿宋" panose="02010609060101010101" pitchFamily="49" charset="-122"/>
                <a:ea typeface="仿宋" panose="02010609060101010101" pitchFamily="49" charset="-122"/>
              </a:rPr>
              <a:t>%</a:t>
            </a:r>
            <a:endParaRPr lang="zh-CN" altLang="zh-CN" sz="1600" dirty="0">
              <a:latin typeface="仿宋" panose="02010609060101010101" pitchFamily="49" charset="-122"/>
              <a:ea typeface="仿宋" panose="02010609060101010101" pitchFamily="49" charset="-122"/>
            </a:endParaRPr>
          </a:p>
          <a:p>
            <a:endParaRPr lang="zh-CN" altLang="en-US"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95513" y="948973"/>
            <a:ext cx="6577012" cy="18418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117589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a:extLst>
              <a:ext uri="{FF2B5EF4-FFF2-40B4-BE49-F238E27FC236}">
                <a16:creationId xmlns="" xmlns:a16="http://schemas.microsoft.com/office/drawing/2014/main" id="{DAC92CAC-29F8-4F0A-8148-495B0ADD647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241" y="-3889"/>
            <a:ext cx="12192000" cy="6858000"/>
          </a:xfrm>
          <a:prstGeom prst="rect">
            <a:avLst/>
          </a:prstGeom>
        </p:spPr>
      </p:pic>
      <p:grpSp>
        <p:nvGrpSpPr>
          <p:cNvPr id="6" name="组合 5">
            <a:extLst>
              <a:ext uri="{FF2B5EF4-FFF2-40B4-BE49-F238E27FC236}">
                <a16:creationId xmlns="" xmlns:a16="http://schemas.microsoft.com/office/drawing/2014/main" id="{41CCE9E6-3FAA-41B4-9426-B1D4B0CFE157}"/>
              </a:ext>
            </a:extLst>
          </p:cNvPr>
          <p:cNvGrpSpPr/>
          <p:nvPr/>
        </p:nvGrpSpPr>
        <p:grpSpPr>
          <a:xfrm rot="10800000">
            <a:off x="-598644" y="4863839"/>
            <a:ext cx="2117288" cy="2334478"/>
            <a:chOff x="9664473" y="816338"/>
            <a:chExt cx="3185286" cy="3512032"/>
          </a:xfrm>
        </p:grpSpPr>
        <p:sp>
          <p:nvSpPr>
            <p:cNvPr id="7" name="íṧḻiḋe">
              <a:extLst>
                <a:ext uri="{FF2B5EF4-FFF2-40B4-BE49-F238E27FC236}">
                  <a16:creationId xmlns="" xmlns:a16="http://schemas.microsoft.com/office/drawing/2014/main" id="{2822013B-ACFD-4492-A281-408EDC1CE7B9}"/>
                </a:ext>
              </a:extLst>
            </p:cNvPr>
            <p:cNvSpPr/>
            <p:nvPr/>
          </p:nvSpPr>
          <p:spPr>
            <a:xfrm>
              <a:off x="9664473" y="816338"/>
              <a:ext cx="2594163" cy="2540781"/>
            </a:xfrm>
            <a:custGeom>
              <a:avLst/>
              <a:gdLst>
                <a:gd name="connsiteX0" fmla="*/ 1096849 w 2594163"/>
                <a:gd name="connsiteY0" fmla="*/ 1533 h 2540781"/>
                <a:gd name="connsiteX1" fmla="*/ 1297103 w 2594163"/>
                <a:gd name="connsiteY1" fmla="*/ 112338 h 2540781"/>
                <a:gd name="connsiteX2" fmla="*/ 2482547 w 2594163"/>
                <a:gd name="connsiteY2" fmla="*/ 1602255 h 2540781"/>
                <a:gd name="connsiteX3" fmla="*/ 2594163 w 2594163"/>
                <a:gd name="connsiteY3" fmla="*/ 1742539 h 2540781"/>
                <a:gd name="connsiteX4" fmla="*/ 2594163 w 2594163"/>
                <a:gd name="connsiteY4" fmla="*/ 2125138 h 2540781"/>
                <a:gd name="connsiteX5" fmla="*/ 2556967 w 2594163"/>
                <a:gd name="connsiteY5" fmla="*/ 2164725 h 2540781"/>
                <a:gd name="connsiteX6" fmla="*/ 2411465 w 2594163"/>
                <a:gd name="connsiteY6" fmla="*/ 2228461 h 2540781"/>
                <a:gd name="connsiteX7" fmla="*/ 341159 w 2594163"/>
                <a:gd name="connsiteY7" fmla="*/ 2537387 h 2540781"/>
                <a:gd name="connsiteX8" fmla="*/ 20527 w 2594163"/>
                <a:gd name="connsiteY8" fmla="*/ 2136195 h 2540781"/>
                <a:gd name="connsiteX9" fmla="*/ 789206 w 2594163"/>
                <a:gd name="connsiteY9" fmla="*/ 188126 h 2540781"/>
                <a:gd name="connsiteX10" fmla="*/ 1096849 w 2594163"/>
                <a:gd name="connsiteY10" fmla="*/ 1533 h 2540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594163" h="2540781">
                  <a:moveTo>
                    <a:pt x="1096849" y="1533"/>
                  </a:moveTo>
                  <a:cubicBezTo>
                    <a:pt x="1171584" y="9139"/>
                    <a:pt x="1244300" y="45184"/>
                    <a:pt x="1297103" y="112338"/>
                  </a:cubicBezTo>
                  <a:cubicBezTo>
                    <a:pt x="1297103" y="112338"/>
                    <a:pt x="1297103" y="112338"/>
                    <a:pt x="2482547" y="1602255"/>
                  </a:cubicBezTo>
                  <a:lnTo>
                    <a:pt x="2594163" y="1742539"/>
                  </a:lnTo>
                  <a:lnTo>
                    <a:pt x="2594163" y="2125138"/>
                  </a:lnTo>
                  <a:lnTo>
                    <a:pt x="2556967" y="2164725"/>
                  </a:lnTo>
                  <a:cubicBezTo>
                    <a:pt x="2517521" y="2197076"/>
                    <a:pt x="2468404" y="2219964"/>
                    <a:pt x="2411465" y="2228461"/>
                  </a:cubicBezTo>
                  <a:cubicBezTo>
                    <a:pt x="2411465" y="2228461"/>
                    <a:pt x="2411465" y="2228461"/>
                    <a:pt x="341159" y="2537387"/>
                  </a:cubicBezTo>
                  <a:cubicBezTo>
                    <a:pt x="115680" y="2571033"/>
                    <a:pt x="-61868" y="2348579"/>
                    <a:pt x="20527" y="2136195"/>
                  </a:cubicBezTo>
                  <a:cubicBezTo>
                    <a:pt x="20527" y="2136195"/>
                    <a:pt x="20527" y="2136195"/>
                    <a:pt x="789206" y="188126"/>
                  </a:cubicBezTo>
                  <a:cubicBezTo>
                    <a:pt x="842126" y="55174"/>
                    <a:pt x="972291" y="-11145"/>
                    <a:pt x="1096849" y="1533"/>
                  </a:cubicBezTo>
                  <a:close/>
                </a:path>
              </a:pathLst>
            </a:custGeom>
            <a:solidFill>
              <a:srgbClr val="6C92C0">
                <a:alpha val="66000"/>
              </a:srgbClr>
            </a:solidFill>
            <a:ln>
              <a:noFill/>
            </a:ln>
            <a:effectLst/>
          </p:spPr>
          <p:txBody>
            <a:bodyPr vert="horz" wrap="square" lIns="91440" tIns="45720" rIns="91440" bIns="45720" numCol="1" anchor="t" anchorCtr="0" compatLnSpc="1">
              <a:prstTxWarp prst="textNoShape">
                <a:avLst/>
              </a:prstTxWarp>
              <a:noAutofit/>
            </a:bodyPr>
            <a:lstStyle/>
            <a:p>
              <a:pPr lvl="0"/>
              <a:endParaRPr lang="zh-CN" altLang="en-US">
                <a:solidFill>
                  <a:schemeClr val="tx1"/>
                </a:solidFill>
                <a:cs typeface="+mn-ea"/>
                <a:sym typeface="+mn-lt"/>
              </a:endParaRPr>
            </a:p>
          </p:txBody>
        </p:sp>
        <p:sp>
          <p:nvSpPr>
            <p:cNvPr id="8" name="íş1íḍè">
              <a:extLst>
                <a:ext uri="{FF2B5EF4-FFF2-40B4-BE49-F238E27FC236}">
                  <a16:creationId xmlns="" xmlns:a16="http://schemas.microsoft.com/office/drawing/2014/main" id="{55AC0C0F-4624-4C6B-B828-BF1FB073CE99}"/>
                </a:ext>
              </a:extLst>
            </p:cNvPr>
            <p:cNvSpPr/>
            <p:nvPr/>
          </p:nvSpPr>
          <p:spPr>
            <a:xfrm>
              <a:off x="10394558" y="1098972"/>
              <a:ext cx="2455201" cy="3229398"/>
            </a:xfrm>
            <a:custGeom>
              <a:avLst/>
              <a:gdLst>
                <a:gd name="connsiteX0" fmla="*/ 2455201 w 2455201"/>
                <a:gd name="connsiteY0" fmla="*/ 0 h 3229398"/>
                <a:gd name="connsiteX1" fmla="*/ 2455201 w 2455201"/>
                <a:gd name="connsiteY1" fmla="*/ 3229398 h 3229398"/>
                <a:gd name="connsiteX2" fmla="*/ 1689979 w 2455201"/>
                <a:gd name="connsiteY2" fmla="*/ 3229398 h 3229398"/>
                <a:gd name="connsiteX3" fmla="*/ 1422643 w 2455201"/>
                <a:gd name="connsiteY3" fmla="*/ 3097535 h 3229398"/>
                <a:gd name="connsiteX4" fmla="*/ 364836 w 2455201"/>
                <a:gd name="connsiteY4" fmla="*/ 2575771 h 3229398"/>
                <a:gd name="connsiteX5" fmla="*/ 288058 w 2455201"/>
                <a:gd name="connsiteY5" fmla="*/ 1446658 h 3229398"/>
                <a:gd name="connsiteX6" fmla="*/ 2346818 w 2455201"/>
                <a:gd name="connsiteY6" fmla="*/ 72350 h 3229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55201" h="3229398">
                  <a:moveTo>
                    <a:pt x="2455201" y="0"/>
                  </a:moveTo>
                  <a:lnTo>
                    <a:pt x="2455201" y="3229398"/>
                  </a:lnTo>
                  <a:lnTo>
                    <a:pt x="1689979" y="3229398"/>
                  </a:lnTo>
                  <a:lnTo>
                    <a:pt x="1422643" y="3097535"/>
                  </a:lnTo>
                  <a:cubicBezTo>
                    <a:pt x="1104127" y="2940426"/>
                    <a:pt x="752661" y="2767066"/>
                    <a:pt x="364836" y="2575771"/>
                  </a:cubicBezTo>
                  <a:cubicBezTo>
                    <a:pt x="-85706" y="2353540"/>
                    <a:pt x="-127848" y="1727765"/>
                    <a:pt x="288058" y="1446658"/>
                  </a:cubicBezTo>
                  <a:cubicBezTo>
                    <a:pt x="288058" y="1446658"/>
                    <a:pt x="288058" y="1446658"/>
                    <a:pt x="2346818" y="72350"/>
                  </a:cubicBezTo>
                  <a:close/>
                </a:path>
              </a:pathLst>
            </a:custGeom>
            <a:solidFill>
              <a:srgbClr val="48A2A0">
                <a:alpha val="45000"/>
              </a:srgbClr>
            </a:solidFill>
            <a:ln>
              <a:noFill/>
            </a:ln>
            <a:effectLst/>
          </p:spPr>
          <p:txBody>
            <a:bodyPr vert="horz" wrap="square" lIns="91440" tIns="45720" rIns="91440" bIns="45720" numCol="1" anchor="t" anchorCtr="0" compatLnSpc="1">
              <a:prstTxWarp prst="textNoShape">
                <a:avLst/>
              </a:prstTxWarp>
              <a:noAutofit/>
            </a:bodyPr>
            <a:lstStyle/>
            <a:p>
              <a:pPr lvl="0"/>
              <a:endParaRPr lang="zh-CN" altLang="en-US">
                <a:solidFill>
                  <a:schemeClr val="tx1"/>
                </a:solidFill>
                <a:cs typeface="+mn-ea"/>
                <a:sym typeface="+mn-lt"/>
              </a:endParaRPr>
            </a:p>
          </p:txBody>
        </p:sp>
      </p:grpSp>
      <p:grpSp>
        <p:nvGrpSpPr>
          <p:cNvPr id="9" name="组合 8">
            <a:extLst>
              <a:ext uri="{FF2B5EF4-FFF2-40B4-BE49-F238E27FC236}">
                <a16:creationId xmlns="" xmlns:a16="http://schemas.microsoft.com/office/drawing/2014/main" id="{FE1F7005-2B10-4368-AA6E-018679BDEE0B}"/>
              </a:ext>
            </a:extLst>
          </p:cNvPr>
          <p:cNvGrpSpPr/>
          <p:nvPr/>
        </p:nvGrpSpPr>
        <p:grpSpPr>
          <a:xfrm rot="10800000">
            <a:off x="8987550" y="-577027"/>
            <a:ext cx="3204450" cy="4893654"/>
            <a:chOff x="-15240" y="3375944"/>
            <a:chExt cx="3204450" cy="4893654"/>
          </a:xfrm>
        </p:grpSpPr>
        <p:sp>
          <p:nvSpPr>
            <p:cNvPr id="10" name="íSliḑè">
              <a:extLst>
                <a:ext uri="{FF2B5EF4-FFF2-40B4-BE49-F238E27FC236}">
                  <a16:creationId xmlns="" xmlns:a16="http://schemas.microsoft.com/office/drawing/2014/main" id="{65E39635-9DFC-4AC7-A50B-0A92512C80DD}"/>
                </a:ext>
              </a:extLst>
            </p:cNvPr>
            <p:cNvSpPr/>
            <p:nvPr/>
          </p:nvSpPr>
          <p:spPr>
            <a:xfrm>
              <a:off x="-15240" y="3375944"/>
              <a:ext cx="3204450" cy="3482057"/>
            </a:xfrm>
            <a:custGeom>
              <a:avLst/>
              <a:gdLst>
                <a:gd name="connsiteX0" fmla="*/ 0 w 3204450"/>
                <a:gd name="connsiteY0" fmla="*/ 0 h 3482057"/>
                <a:gd name="connsiteX1" fmla="*/ 45983 w 3204450"/>
                <a:gd name="connsiteY1" fmla="*/ 11609 h 3482057"/>
                <a:gd name="connsiteX2" fmla="*/ 334914 w 3204450"/>
                <a:gd name="connsiteY2" fmla="*/ 204539 h 3482057"/>
                <a:gd name="connsiteX3" fmla="*/ 3098684 w 3204450"/>
                <a:gd name="connsiteY3" fmla="*/ 3361253 h 3482057"/>
                <a:gd name="connsiteX4" fmla="*/ 3204450 w 3204450"/>
                <a:gd name="connsiteY4" fmla="*/ 3482057 h 3482057"/>
                <a:gd name="connsiteX5" fmla="*/ 0 w 3204450"/>
                <a:gd name="connsiteY5" fmla="*/ 3482057 h 3482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04450" h="3482057">
                  <a:moveTo>
                    <a:pt x="0" y="0"/>
                  </a:moveTo>
                  <a:lnTo>
                    <a:pt x="45983" y="11609"/>
                  </a:lnTo>
                  <a:cubicBezTo>
                    <a:pt x="152616" y="46096"/>
                    <a:pt x="252790" y="109642"/>
                    <a:pt x="334914" y="204539"/>
                  </a:cubicBezTo>
                  <a:cubicBezTo>
                    <a:pt x="334914" y="204539"/>
                    <a:pt x="334914" y="204539"/>
                    <a:pt x="3098684" y="3361253"/>
                  </a:cubicBezTo>
                  <a:lnTo>
                    <a:pt x="3204450" y="3482057"/>
                  </a:lnTo>
                  <a:lnTo>
                    <a:pt x="0" y="3482057"/>
                  </a:lnTo>
                  <a:close/>
                </a:path>
              </a:pathLst>
            </a:custGeom>
            <a:solidFill>
              <a:srgbClr val="6C92C0">
                <a:alpha val="5000"/>
              </a:srgbClr>
            </a:solidFill>
            <a:ln>
              <a:noFill/>
            </a:ln>
            <a:effectLst/>
          </p:spPr>
          <p:txBody>
            <a:bodyPr vert="horz" wrap="square" lIns="91440" tIns="45720" rIns="91440" bIns="45720" numCol="1" anchor="t" anchorCtr="0" compatLnSpc="1">
              <a:prstTxWarp prst="textNoShape">
                <a:avLst/>
              </a:prstTxWarp>
              <a:noAutofit/>
            </a:bodyPr>
            <a:lstStyle/>
            <a:p>
              <a:pPr lvl="0"/>
              <a:endParaRPr lang="zh-CN" altLang="en-US">
                <a:solidFill>
                  <a:schemeClr val="tx1"/>
                </a:solidFill>
                <a:cs typeface="+mn-ea"/>
                <a:sym typeface="+mn-lt"/>
              </a:endParaRPr>
            </a:p>
          </p:txBody>
        </p:sp>
        <p:sp>
          <p:nvSpPr>
            <p:cNvPr id="11" name="íš1ïḋe">
              <a:extLst>
                <a:ext uri="{FF2B5EF4-FFF2-40B4-BE49-F238E27FC236}">
                  <a16:creationId xmlns="" xmlns:a16="http://schemas.microsoft.com/office/drawing/2014/main" id="{29907E5A-31DB-40A8-AA8D-93D6CA6C1A9A}"/>
                </a:ext>
              </a:extLst>
            </p:cNvPr>
            <p:cNvSpPr/>
            <p:nvPr/>
          </p:nvSpPr>
          <p:spPr>
            <a:xfrm>
              <a:off x="1" y="3977746"/>
              <a:ext cx="1366989" cy="4291852"/>
            </a:xfrm>
            <a:custGeom>
              <a:avLst/>
              <a:gdLst>
                <a:gd name="connsiteX0" fmla="*/ 899007 w 1366989"/>
                <a:gd name="connsiteY0" fmla="*/ 633 h 4291852"/>
                <a:gd name="connsiteX1" fmla="*/ 1343821 w 1366989"/>
                <a:gd name="connsiteY1" fmla="*/ 639191 h 4291852"/>
                <a:gd name="connsiteX2" fmla="*/ 316803 w 1366989"/>
                <a:gd name="connsiteY2" fmla="*/ 3970163 h 4291852"/>
                <a:gd name="connsiteX3" fmla="*/ 14549 w 1366989"/>
                <a:gd name="connsiteY3" fmla="*/ 4287566 h 4291852"/>
                <a:gd name="connsiteX4" fmla="*/ 0 w 1366989"/>
                <a:gd name="connsiteY4" fmla="*/ 4291852 h 4291852"/>
                <a:gd name="connsiteX5" fmla="*/ 0 w 1366989"/>
                <a:gd name="connsiteY5" fmla="*/ 186094 h 4291852"/>
                <a:gd name="connsiteX6" fmla="*/ 164343 w 1366989"/>
                <a:gd name="connsiteY6" fmla="*/ 148686 h 4291852"/>
                <a:gd name="connsiteX7" fmla="*/ 762612 w 1366989"/>
                <a:gd name="connsiteY7" fmla="*/ 12505 h 4291852"/>
                <a:gd name="connsiteX8" fmla="*/ 899007 w 1366989"/>
                <a:gd name="connsiteY8" fmla="*/ 633 h 42918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66989" h="4291852">
                  <a:moveTo>
                    <a:pt x="899007" y="633"/>
                  </a:moveTo>
                  <a:cubicBezTo>
                    <a:pt x="1208404" y="16359"/>
                    <a:pt x="1443395" y="322717"/>
                    <a:pt x="1343821" y="639191"/>
                  </a:cubicBezTo>
                  <a:cubicBezTo>
                    <a:pt x="1343821" y="639191"/>
                    <a:pt x="1343821" y="639191"/>
                    <a:pt x="316803" y="3970163"/>
                  </a:cubicBezTo>
                  <a:cubicBezTo>
                    <a:pt x="267015" y="4128400"/>
                    <a:pt x="151065" y="4237937"/>
                    <a:pt x="14549" y="4287566"/>
                  </a:cubicBezTo>
                  <a:lnTo>
                    <a:pt x="0" y="4291852"/>
                  </a:lnTo>
                  <a:lnTo>
                    <a:pt x="0" y="186094"/>
                  </a:lnTo>
                  <a:lnTo>
                    <a:pt x="164343" y="148686"/>
                  </a:lnTo>
                  <a:cubicBezTo>
                    <a:pt x="351042" y="106189"/>
                    <a:pt x="550189" y="60858"/>
                    <a:pt x="762612" y="12505"/>
                  </a:cubicBezTo>
                  <a:cubicBezTo>
                    <a:pt x="809090" y="2071"/>
                    <a:pt x="854808" y="-1613"/>
                    <a:pt x="899007" y="633"/>
                  </a:cubicBezTo>
                  <a:close/>
                </a:path>
              </a:pathLst>
            </a:custGeom>
            <a:solidFill>
              <a:srgbClr val="6C92C0">
                <a:alpha val="78000"/>
              </a:srgbClr>
            </a:solidFill>
            <a:ln>
              <a:noFill/>
            </a:ln>
            <a:effectLst/>
          </p:spPr>
          <p:txBody>
            <a:bodyPr vert="horz" wrap="square" lIns="91440" tIns="45720" rIns="91440" bIns="45720" numCol="1" anchor="t" anchorCtr="0" compatLnSpc="1">
              <a:prstTxWarp prst="textNoShape">
                <a:avLst/>
              </a:prstTxWarp>
              <a:noAutofit/>
            </a:bodyPr>
            <a:lstStyle/>
            <a:p>
              <a:pPr lvl="0"/>
              <a:endParaRPr lang="zh-CN" altLang="en-US">
                <a:solidFill>
                  <a:schemeClr val="tx1"/>
                </a:solidFill>
                <a:cs typeface="+mn-ea"/>
                <a:sym typeface="+mn-lt"/>
              </a:endParaRPr>
            </a:p>
          </p:txBody>
        </p:sp>
        <p:sp>
          <p:nvSpPr>
            <p:cNvPr id="12" name="iṡḻiďè">
              <a:extLst>
                <a:ext uri="{FF2B5EF4-FFF2-40B4-BE49-F238E27FC236}">
                  <a16:creationId xmlns="" xmlns:a16="http://schemas.microsoft.com/office/drawing/2014/main" id="{1F967B35-9443-49EB-84D0-6748AC279B08}"/>
                </a:ext>
              </a:extLst>
            </p:cNvPr>
            <p:cNvSpPr>
              <a:spLocks/>
            </p:cNvSpPr>
            <p:nvPr/>
          </p:nvSpPr>
          <p:spPr bwMode="auto">
            <a:xfrm rot="17341789">
              <a:off x="632431" y="4600824"/>
              <a:ext cx="1191816" cy="1032298"/>
            </a:xfrm>
            <a:custGeom>
              <a:avLst/>
              <a:gdLst>
                <a:gd name="T0" fmla="*/ 504 w 1231"/>
                <a:gd name="T1" fmla="*/ 86 h 1067"/>
                <a:gd name="T2" fmla="*/ 49 w 1231"/>
                <a:gd name="T3" fmla="*/ 874 h 1067"/>
                <a:gd name="T4" fmla="*/ 161 w 1231"/>
                <a:gd name="T5" fmla="*/ 1067 h 1067"/>
                <a:gd name="T6" fmla="*/ 1070 w 1231"/>
                <a:gd name="T7" fmla="*/ 1067 h 1067"/>
                <a:gd name="T8" fmla="*/ 1182 w 1231"/>
                <a:gd name="T9" fmla="*/ 874 h 1067"/>
                <a:gd name="T10" fmla="*/ 727 w 1231"/>
                <a:gd name="T11" fmla="*/ 86 h 1067"/>
                <a:gd name="T12" fmla="*/ 504 w 1231"/>
                <a:gd name="T13" fmla="*/ 86 h 1067"/>
              </a:gdLst>
              <a:ahLst/>
              <a:cxnLst>
                <a:cxn ang="0">
                  <a:pos x="T0" y="T1"/>
                </a:cxn>
                <a:cxn ang="0">
                  <a:pos x="T2" y="T3"/>
                </a:cxn>
                <a:cxn ang="0">
                  <a:pos x="T4" y="T5"/>
                </a:cxn>
                <a:cxn ang="0">
                  <a:pos x="T6" y="T7"/>
                </a:cxn>
                <a:cxn ang="0">
                  <a:pos x="T8" y="T9"/>
                </a:cxn>
                <a:cxn ang="0">
                  <a:pos x="T10" y="T11"/>
                </a:cxn>
                <a:cxn ang="0">
                  <a:pos x="T12" y="T13"/>
                </a:cxn>
              </a:cxnLst>
              <a:rect l="0" t="0" r="r" b="b"/>
              <a:pathLst>
                <a:path w="1231" h="1067">
                  <a:moveTo>
                    <a:pt x="504" y="86"/>
                  </a:moveTo>
                  <a:cubicBezTo>
                    <a:pt x="49" y="874"/>
                    <a:pt x="49" y="874"/>
                    <a:pt x="49" y="874"/>
                  </a:cubicBezTo>
                  <a:cubicBezTo>
                    <a:pt x="0" y="960"/>
                    <a:pt x="62" y="1067"/>
                    <a:pt x="161" y="1067"/>
                  </a:cubicBezTo>
                  <a:cubicBezTo>
                    <a:pt x="1070" y="1067"/>
                    <a:pt x="1070" y="1067"/>
                    <a:pt x="1070" y="1067"/>
                  </a:cubicBezTo>
                  <a:cubicBezTo>
                    <a:pt x="1170" y="1067"/>
                    <a:pt x="1231" y="960"/>
                    <a:pt x="1182" y="874"/>
                  </a:cubicBezTo>
                  <a:cubicBezTo>
                    <a:pt x="727" y="86"/>
                    <a:pt x="727" y="86"/>
                    <a:pt x="727" y="86"/>
                  </a:cubicBezTo>
                  <a:cubicBezTo>
                    <a:pt x="678" y="0"/>
                    <a:pt x="554" y="0"/>
                    <a:pt x="504" y="86"/>
                  </a:cubicBezTo>
                  <a:close/>
                </a:path>
              </a:pathLst>
            </a:custGeom>
            <a:solidFill>
              <a:srgbClr val="48A2A0">
                <a:alpha val="68000"/>
              </a:srgbClr>
            </a:solidFill>
            <a:ln>
              <a:noFill/>
            </a:ln>
            <a:effectLst/>
          </p:spPr>
          <p:txBody>
            <a:bodyPr vert="horz" wrap="square" lIns="91440" tIns="45720" rIns="91440" bIns="45720" numCol="1" anchor="t" anchorCtr="0" compatLnSpc="1">
              <a:prstTxWarp prst="textNoShape">
                <a:avLst/>
              </a:prstTxWarp>
            </a:bodyPr>
            <a:lstStyle/>
            <a:p>
              <a:endParaRPr lang="zh-CN" altLang="en-US" sz="1800">
                <a:cs typeface="+mn-ea"/>
                <a:sym typeface="+mn-lt"/>
              </a:endParaRPr>
            </a:p>
          </p:txBody>
        </p:sp>
      </p:grpSp>
      <p:grpSp>
        <p:nvGrpSpPr>
          <p:cNvPr id="13" name="组合 12"/>
          <p:cNvGrpSpPr/>
          <p:nvPr/>
        </p:nvGrpSpPr>
        <p:grpSpPr>
          <a:xfrm rot="10800000">
            <a:off x="133732" y="123433"/>
            <a:ext cx="1010103" cy="857396"/>
            <a:chOff x="-39567" y="0"/>
            <a:chExt cx="1677745" cy="1424104"/>
          </a:xfrm>
        </p:grpSpPr>
        <p:sp>
          <p:nvSpPr>
            <p:cNvPr id="14" name="iṡḻiďè"/>
            <p:cNvSpPr>
              <a:spLocks/>
            </p:cNvSpPr>
            <p:nvPr/>
          </p:nvSpPr>
          <p:spPr bwMode="auto">
            <a:xfrm rot="16200000">
              <a:off x="435146" y="139193"/>
              <a:ext cx="1289315" cy="1116748"/>
            </a:xfrm>
            <a:custGeom>
              <a:avLst/>
              <a:gdLst>
                <a:gd name="T0" fmla="*/ 504 w 1231"/>
                <a:gd name="T1" fmla="*/ 86 h 1067"/>
                <a:gd name="T2" fmla="*/ 49 w 1231"/>
                <a:gd name="T3" fmla="*/ 874 h 1067"/>
                <a:gd name="T4" fmla="*/ 161 w 1231"/>
                <a:gd name="T5" fmla="*/ 1067 h 1067"/>
                <a:gd name="T6" fmla="*/ 1070 w 1231"/>
                <a:gd name="T7" fmla="*/ 1067 h 1067"/>
                <a:gd name="T8" fmla="*/ 1182 w 1231"/>
                <a:gd name="T9" fmla="*/ 874 h 1067"/>
                <a:gd name="T10" fmla="*/ 727 w 1231"/>
                <a:gd name="T11" fmla="*/ 86 h 1067"/>
                <a:gd name="T12" fmla="*/ 504 w 1231"/>
                <a:gd name="T13" fmla="*/ 86 h 1067"/>
              </a:gdLst>
              <a:ahLst/>
              <a:cxnLst>
                <a:cxn ang="0">
                  <a:pos x="T0" y="T1"/>
                </a:cxn>
                <a:cxn ang="0">
                  <a:pos x="T2" y="T3"/>
                </a:cxn>
                <a:cxn ang="0">
                  <a:pos x="T4" y="T5"/>
                </a:cxn>
                <a:cxn ang="0">
                  <a:pos x="T6" y="T7"/>
                </a:cxn>
                <a:cxn ang="0">
                  <a:pos x="T8" y="T9"/>
                </a:cxn>
                <a:cxn ang="0">
                  <a:pos x="T10" y="T11"/>
                </a:cxn>
                <a:cxn ang="0">
                  <a:pos x="T12" y="T13"/>
                </a:cxn>
              </a:cxnLst>
              <a:rect l="0" t="0" r="r" b="b"/>
              <a:pathLst>
                <a:path w="1231" h="1067">
                  <a:moveTo>
                    <a:pt x="504" y="86"/>
                  </a:moveTo>
                  <a:cubicBezTo>
                    <a:pt x="49" y="874"/>
                    <a:pt x="49" y="874"/>
                    <a:pt x="49" y="874"/>
                  </a:cubicBezTo>
                  <a:cubicBezTo>
                    <a:pt x="0" y="960"/>
                    <a:pt x="62" y="1067"/>
                    <a:pt x="161" y="1067"/>
                  </a:cubicBezTo>
                  <a:cubicBezTo>
                    <a:pt x="1070" y="1067"/>
                    <a:pt x="1070" y="1067"/>
                    <a:pt x="1070" y="1067"/>
                  </a:cubicBezTo>
                  <a:cubicBezTo>
                    <a:pt x="1170" y="1067"/>
                    <a:pt x="1231" y="960"/>
                    <a:pt x="1182" y="874"/>
                  </a:cubicBezTo>
                  <a:cubicBezTo>
                    <a:pt x="727" y="86"/>
                    <a:pt x="727" y="86"/>
                    <a:pt x="727" y="86"/>
                  </a:cubicBezTo>
                  <a:cubicBezTo>
                    <a:pt x="678" y="0"/>
                    <a:pt x="554" y="0"/>
                    <a:pt x="504" y="86"/>
                  </a:cubicBezTo>
                  <a:close/>
                </a:path>
              </a:pathLst>
            </a:custGeom>
            <a:solidFill>
              <a:srgbClr val="6C92C0">
                <a:alpha val="68000"/>
              </a:srgbClr>
            </a:solidFill>
            <a:ln>
              <a:noFill/>
            </a:ln>
            <a:effectLst/>
          </p:spPr>
          <p:txBody>
            <a:bodyPr vert="horz" wrap="square" lIns="91440" tIns="45720" rIns="91440" bIns="45720" numCol="1" anchor="t" anchorCtr="0" compatLnSpc="1">
              <a:prstTxWarp prst="textNoShape">
                <a:avLst/>
              </a:prstTxWarp>
            </a:bodyPr>
            <a:lstStyle/>
            <a:p>
              <a:endParaRPr lang="zh-CN" altLang="en-US" sz="1800">
                <a:cs typeface="+mn-ea"/>
                <a:sym typeface="+mn-lt"/>
              </a:endParaRPr>
            </a:p>
          </p:txBody>
        </p:sp>
        <p:sp>
          <p:nvSpPr>
            <p:cNvPr id="15" name="iṡḻiďè"/>
            <p:cNvSpPr>
              <a:spLocks/>
            </p:cNvSpPr>
            <p:nvPr/>
          </p:nvSpPr>
          <p:spPr bwMode="auto">
            <a:xfrm rot="16200000">
              <a:off x="-134871" y="95304"/>
              <a:ext cx="1424104" cy="1233496"/>
            </a:xfrm>
            <a:custGeom>
              <a:avLst/>
              <a:gdLst>
                <a:gd name="T0" fmla="*/ 504 w 1231"/>
                <a:gd name="T1" fmla="*/ 86 h 1067"/>
                <a:gd name="T2" fmla="*/ 49 w 1231"/>
                <a:gd name="T3" fmla="*/ 874 h 1067"/>
                <a:gd name="T4" fmla="*/ 161 w 1231"/>
                <a:gd name="T5" fmla="*/ 1067 h 1067"/>
                <a:gd name="T6" fmla="*/ 1070 w 1231"/>
                <a:gd name="T7" fmla="*/ 1067 h 1067"/>
                <a:gd name="T8" fmla="*/ 1182 w 1231"/>
                <a:gd name="T9" fmla="*/ 874 h 1067"/>
                <a:gd name="T10" fmla="*/ 727 w 1231"/>
                <a:gd name="T11" fmla="*/ 86 h 1067"/>
                <a:gd name="T12" fmla="*/ 504 w 1231"/>
                <a:gd name="T13" fmla="*/ 86 h 1067"/>
              </a:gdLst>
              <a:ahLst/>
              <a:cxnLst>
                <a:cxn ang="0">
                  <a:pos x="T0" y="T1"/>
                </a:cxn>
                <a:cxn ang="0">
                  <a:pos x="T2" y="T3"/>
                </a:cxn>
                <a:cxn ang="0">
                  <a:pos x="T4" y="T5"/>
                </a:cxn>
                <a:cxn ang="0">
                  <a:pos x="T6" y="T7"/>
                </a:cxn>
                <a:cxn ang="0">
                  <a:pos x="T8" y="T9"/>
                </a:cxn>
                <a:cxn ang="0">
                  <a:pos x="T10" y="T11"/>
                </a:cxn>
                <a:cxn ang="0">
                  <a:pos x="T12" y="T13"/>
                </a:cxn>
              </a:cxnLst>
              <a:rect l="0" t="0" r="r" b="b"/>
              <a:pathLst>
                <a:path w="1231" h="1067">
                  <a:moveTo>
                    <a:pt x="504" y="86"/>
                  </a:moveTo>
                  <a:cubicBezTo>
                    <a:pt x="49" y="874"/>
                    <a:pt x="49" y="874"/>
                    <a:pt x="49" y="874"/>
                  </a:cubicBezTo>
                  <a:cubicBezTo>
                    <a:pt x="0" y="960"/>
                    <a:pt x="62" y="1067"/>
                    <a:pt x="161" y="1067"/>
                  </a:cubicBezTo>
                  <a:cubicBezTo>
                    <a:pt x="1070" y="1067"/>
                    <a:pt x="1070" y="1067"/>
                    <a:pt x="1070" y="1067"/>
                  </a:cubicBezTo>
                  <a:cubicBezTo>
                    <a:pt x="1170" y="1067"/>
                    <a:pt x="1231" y="960"/>
                    <a:pt x="1182" y="874"/>
                  </a:cubicBezTo>
                  <a:cubicBezTo>
                    <a:pt x="727" y="86"/>
                    <a:pt x="727" y="86"/>
                    <a:pt x="727" y="86"/>
                  </a:cubicBezTo>
                  <a:cubicBezTo>
                    <a:pt x="678" y="0"/>
                    <a:pt x="554" y="0"/>
                    <a:pt x="504" y="86"/>
                  </a:cubicBezTo>
                  <a:close/>
                </a:path>
              </a:pathLst>
            </a:custGeom>
            <a:solidFill>
              <a:srgbClr val="48A2A0">
                <a:alpha val="68000"/>
              </a:srgbClr>
            </a:solidFill>
            <a:ln>
              <a:noFill/>
            </a:ln>
            <a:effectLst/>
          </p:spPr>
          <p:txBody>
            <a:bodyPr vert="horz" wrap="square" lIns="91440" tIns="45720" rIns="91440" bIns="45720" numCol="1" anchor="t" anchorCtr="0" compatLnSpc="1">
              <a:prstTxWarp prst="textNoShape">
                <a:avLst/>
              </a:prstTxWarp>
            </a:bodyPr>
            <a:lstStyle/>
            <a:p>
              <a:endParaRPr lang="zh-CN" altLang="en-US" sz="1800">
                <a:cs typeface="+mn-ea"/>
                <a:sym typeface="+mn-lt"/>
              </a:endParaRPr>
            </a:p>
          </p:txBody>
        </p:sp>
      </p:grpSp>
      <p:sp>
        <p:nvSpPr>
          <p:cNvPr id="16" name="矩形 15"/>
          <p:cNvSpPr/>
          <p:nvPr/>
        </p:nvSpPr>
        <p:spPr>
          <a:xfrm>
            <a:off x="1438275" y="314325"/>
            <a:ext cx="3257550" cy="369332"/>
          </a:xfrm>
          <a:prstGeom prst="rect">
            <a:avLst/>
          </a:prstGeom>
        </p:spPr>
        <p:txBody>
          <a:bodyPr wrap="square">
            <a:spAutoFit/>
          </a:bodyPr>
          <a:lstStyle/>
          <a:p>
            <a:r>
              <a:rPr lang="zh-CN" altLang="en-US" spc="300" dirty="0" smtClean="0">
                <a:solidFill>
                  <a:schemeClr val="tx2"/>
                </a:solidFill>
                <a:cs typeface="+mn-ea"/>
                <a:sym typeface="+mn-lt"/>
              </a:rPr>
              <a:t>绩效自评表</a:t>
            </a:r>
            <a:r>
              <a:rPr lang="en-US" altLang="zh-CN" spc="300" dirty="0" smtClean="0">
                <a:solidFill>
                  <a:schemeClr val="tx2"/>
                </a:solidFill>
                <a:cs typeface="+mn-ea"/>
                <a:sym typeface="+mn-lt"/>
              </a:rPr>
              <a:t>-</a:t>
            </a:r>
            <a:r>
              <a:rPr lang="zh-CN" altLang="en-US" spc="300" dirty="0" smtClean="0">
                <a:solidFill>
                  <a:schemeClr val="tx2"/>
                </a:solidFill>
                <a:cs typeface="+mn-ea"/>
                <a:sym typeface="+mn-lt"/>
              </a:rPr>
              <a:t>效益指标</a:t>
            </a:r>
            <a:endParaRPr lang="zh-CN" altLang="en-US" spc="300" dirty="0">
              <a:solidFill>
                <a:schemeClr val="tx2"/>
              </a:solidFill>
              <a:cs typeface="+mn-ea"/>
              <a:sym typeface="+mn-lt"/>
            </a:endParaRPr>
          </a:p>
        </p:txBody>
      </p:sp>
      <p:sp>
        <p:nvSpPr>
          <p:cNvPr id="17" name="TextBox 16"/>
          <p:cNvSpPr txBox="1"/>
          <p:nvPr/>
        </p:nvSpPr>
        <p:spPr>
          <a:xfrm>
            <a:off x="2095499" y="2857500"/>
            <a:ext cx="6772276" cy="3662541"/>
          </a:xfrm>
          <a:prstGeom prst="rect">
            <a:avLst/>
          </a:prstGeom>
          <a:noFill/>
        </p:spPr>
        <p:txBody>
          <a:bodyPr wrap="square" rtlCol="0">
            <a:spAutoFit/>
          </a:bodyPr>
          <a:lstStyle/>
          <a:p>
            <a:r>
              <a:rPr lang="zh-CN" altLang="zh-CN" sz="1600" b="1" dirty="0">
                <a:latin typeface="仿宋" panose="02010609060101010101" pitchFamily="49" charset="-122"/>
                <a:ea typeface="仿宋" panose="02010609060101010101" pitchFamily="49" charset="-122"/>
              </a:rPr>
              <a:t>（</a:t>
            </a:r>
            <a:r>
              <a:rPr lang="en-US" altLang="zh-CN" sz="1600" b="1" dirty="0">
                <a:latin typeface="仿宋" panose="02010609060101010101" pitchFamily="49" charset="-122"/>
                <a:ea typeface="仿宋" panose="02010609060101010101" pitchFamily="49" charset="-122"/>
              </a:rPr>
              <a:t>1</a:t>
            </a:r>
            <a:r>
              <a:rPr lang="zh-CN" altLang="zh-CN" sz="1600" b="1" dirty="0" smtClean="0">
                <a:latin typeface="仿宋" panose="02010609060101010101" pitchFamily="49" charset="-122"/>
                <a:ea typeface="仿宋" panose="02010609060101010101" pitchFamily="49" charset="-122"/>
              </a:rPr>
              <a:t>）经济效益</a:t>
            </a:r>
            <a:r>
              <a:rPr lang="zh-CN" altLang="zh-CN" sz="1600" b="1" dirty="0">
                <a:latin typeface="仿宋" panose="02010609060101010101" pitchFamily="49" charset="-122"/>
                <a:ea typeface="仿宋" panose="02010609060101010101" pitchFamily="49" charset="-122"/>
              </a:rPr>
              <a:t>指标</a:t>
            </a:r>
            <a:endParaRPr lang="zh-CN" altLang="zh-CN" sz="1600" dirty="0">
              <a:latin typeface="仿宋" panose="02010609060101010101" pitchFamily="49" charset="-122"/>
              <a:ea typeface="仿宋" panose="02010609060101010101" pitchFamily="49" charset="-122"/>
            </a:endParaRPr>
          </a:p>
          <a:p>
            <a:r>
              <a:rPr lang="en-US" altLang="zh-CN" sz="1600" dirty="0" smtClean="0">
                <a:latin typeface="仿宋" panose="02010609060101010101" pitchFamily="49" charset="-122"/>
                <a:ea typeface="仿宋" panose="02010609060101010101" pitchFamily="49" charset="-122"/>
              </a:rPr>
              <a:t>  </a:t>
            </a:r>
            <a:r>
              <a:rPr lang="zh-CN" altLang="zh-CN" sz="1600" dirty="0" smtClean="0">
                <a:latin typeface="仿宋" panose="02010609060101010101" pitchFamily="49" charset="-122"/>
                <a:ea typeface="仿宋" panose="02010609060101010101" pitchFamily="49" charset="-122"/>
              </a:rPr>
              <a:t>经济效益</a:t>
            </a:r>
            <a:r>
              <a:rPr lang="zh-CN" altLang="zh-CN" sz="1600" dirty="0">
                <a:latin typeface="仿宋" panose="02010609060101010101" pitchFamily="49" charset="-122"/>
                <a:ea typeface="仿宋" panose="02010609060101010101" pitchFamily="49" charset="-122"/>
              </a:rPr>
              <a:t>指标反映项目产出对经济发展带来的影响和效果。</a:t>
            </a:r>
          </a:p>
          <a:p>
            <a:r>
              <a:rPr lang="zh-CN" altLang="zh-CN" sz="1600" b="1" dirty="0">
                <a:latin typeface="仿宋" panose="02010609060101010101" pitchFamily="49" charset="-122"/>
                <a:ea typeface="仿宋" panose="02010609060101010101" pitchFamily="49" charset="-122"/>
              </a:rPr>
              <a:t>（</a:t>
            </a:r>
            <a:r>
              <a:rPr lang="en-US" altLang="zh-CN" sz="1600" b="1" dirty="0">
                <a:latin typeface="仿宋" panose="02010609060101010101" pitchFamily="49" charset="-122"/>
                <a:ea typeface="仿宋" panose="02010609060101010101" pitchFamily="49" charset="-122"/>
              </a:rPr>
              <a:t>2</a:t>
            </a:r>
            <a:r>
              <a:rPr lang="zh-CN" altLang="zh-CN" sz="1600" b="1" dirty="0">
                <a:latin typeface="仿宋" panose="02010609060101010101" pitchFamily="49" charset="-122"/>
                <a:ea typeface="仿宋" panose="02010609060101010101" pitchFamily="49" charset="-122"/>
              </a:rPr>
              <a:t>）社会效益指标</a:t>
            </a:r>
            <a:endParaRPr lang="zh-CN" altLang="zh-CN" sz="1600" dirty="0">
              <a:latin typeface="仿宋" panose="02010609060101010101" pitchFamily="49" charset="-122"/>
              <a:ea typeface="仿宋" panose="02010609060101010101" pitchFamily="49" charset="-122"/>
            </a:endParaRPr>
          </a:p>
          <a:p>
            <a:r>
              <a:rPr lang="en-US" altLang="zh-CN" sz="1600" dirty="0" smtClean="0">
                <a:latin typeface="仿宋" panose="02010609060101010101" pitchFamily="49" charset="-122"/>
                <a:ea typeface="仿宋" panose="02010609060101010101" pitchFamily="49" charset="-122"/>
              </a:rPr>
              <a:t>  </a:t>
            </a:r>
            <a:r>
              <a:rPr lang="zh-CN" altLang="zh-CN" sz="1600" dirty="0" smtClean="0">
                <a:latin typeface="仿宋" panose="02010609060101010101" pitchFamily="49" charset="-122"/>
                <a:ea typeface="仿宋" panose="02010609060101010101" pitchFamily="49" charset="-122"/>
              </a:rPr>
              <a:t>社会效益</a:t>
            </a:r>
            <a:r>
              <a:rPr lang="zh-CN" altLang="zh-CN" sz="1600" dirty="0">
                <a:latin typeface="仿宋" panose="02010609060101010101" pitchFamily="49" charset="-122"/>
                <a:ea typeface="仿宋" panose="02010609060101010101" pitchFamily="49" charset="-122"/>
              </a:rPr>
              <a:t>指标反映项目产出对社会发展带来的影响和效果，如创业带动就业率、政策知晓率等，所有项目均应当设置社会效益指标。</a:t>
            </a:r>
          </a:p>
          <a:p>
            <a:r>
              <a:rPr lang="zh-CN" altLang="zh-CN" sz="1600" b="1" dirty="0">
                <a:latin typeface="仿宋" panose="02010609060101010101" pitchFamily="49" charset="-122"/>
                <a:ea typeface="仿宋" panose="02010609060101010101" pitchFamily="49" charset="-122"/>
              </a:rPr>
              <a:t>（</a:t>
            </a:r>
            <a:r>
              <a:rPr lang="en-US" altLang="zh-CN" sz="1600" b="1" dirty="0">
                <a:latin typeface="仿宋" panose="02010609060101010101" pitchFamily="49" charset="-122"/>
                <a:ea typeface="仿宋" panose="02010609060101010101" pitchFamily="49" charset="-122"/>
              </a:rPr>
              <a:t>3</a:t>
            </a:r>
            <a:r>
              <a:rPr lang="zh-CN" altLang="zh-CN" sz="1600" b="1" dirty="0">
                <a:latin typeface="仿宋" panose="02010609060101010101" pitchFamily="49" charset="-122"/>
                <a:ea typeface="仿宋" panose="02010609060101010101" pitchFamily="49" charset="-122"/>
              </a:rPr>
              <a:t>）生态效益指标</a:t>
            </a:r>
            <a:endParaRPr lang="zh-CN" altLang="zh-CN" sz="1600" dirty="0">
              <a:latin typeface="仿宋" panose="02010609060101010101" pitchFamily="49" charset="-122"/>
              <a:ea typeface="仿宋" panose="02010609060101010101" pitchFamily="49" charset="-122"/>
            </a:endParaRPr>
          </a:p>
          <a:p>
            <a:r>
              <a:rPr lang="en-US" altLang="zh-CN" sz="1600" dirty="0" smtClean="0">
                <a:latin typeface="仿宋" panose="02010609060101010101" pitchFamily="49" charset="-122"/>
                <a:ea typeface="仿宋" panose="02010609060101010101" pitchFamily="49" charset="-122"/>
              </a:rPr>
              <a:t>  </a:t>
            </a:r>
            <a:r>
              <a:rPr lang="zh-CN" altLang="zh-CN" sz="1600" dirty="0" smtClean="0">
                <a:latin typeface="仿宋" panose="02010609060101010101" pitchFamily="49" charset="-122"/>
                <a:ea typeface="仿宋" panose="02010609060101010101" pitchFamily="49" charset="-122"/>
              </a:rPr>
              <a:t>生态效益</a:t>
            </a:r>
            <a:r>
              <a:rPr lang="zh-CN" altLang="zh-CN" sz="1600" dirty="0">
                <a:latin typeface="仿宋" panose="02010609060101010101" pitchFamily="49" charset="-122"/>
                <a:ea typeface="仿宋" panose="02010609060101010101" pitchFamily="49" charset="-122"/>
              </a:rPr>
              <a:t>指标反映项目产出对自然环境带来的效果和影响，如空气质量优良率、森林植被覆盖率等。与生态管理不直接相关的项目可以不设置本指标。</a:t>
            </a:r>
          </a:p>
          <a:p>
            <a:r>
              <a:rPr lang="zh-CN" altLang="zh-CN" sz="1600" b="1" dirty="0">
                <a:latin typeface="仿宋" panose="02010609060101010101" pitchFamily="49" charset="-122"/>
                <a:ea typeface="仿宋" panose="02010609060101010101" pitchFamily="49" charset="-122"/>
              </a:rPr>
              <a:t>（</a:t>
            </a:r>
            <a:r>
              <a:rPr lang="en-US" altLang="zh-CN" sz="1600" b="1" dirty="0">
                <a:latin typeface="仿宋" panose="02010609060101010101" pitchFamily="49" charset="-122"/>
                <a:ea typeface="仿宋" panose="02010609060101010101" pitchFamily="49" charset="-122"/>
              </a:rPr>
              <a:t>4</a:t>
            </a:r>
            <a:r>
              <a:rPr lang="zh-CN" altLang="zh-CN" sz="1600" b="1" dirty="0">
                <a:latin typeface="仿宋" panose="02010609060101010101" pitchFamily="49" charset="-122"/>
                <a:ea typeface="仿宋" panose="02010609060101010101" pitchFamily="49" charset="-122"/>
              </a:rPr>
              <a:t>）可持续影响指标</a:t>
            </a:r>
            <a:endParaRPr lang="zh-CN" altLang="zh-CN" sz="1600" dirty="0">
              <a:latin typeface="仿宋" panose="02010609060101010101" pitchFamily="49" charset="-122"/>
              <a:ea typeface="仿宋" panose="02010609060101010101" pitchFamily="49" charset="-122"/>
            </a:endParaRPr>
          </a:p>
          <a:p>
            <a:r>
              <a:rPr lang="en-US" altLang="zh-CN" sz="1600" dirty="0" smtClean="0">
                <a:latin typeface="仿宋" panose="02010609060101010101" pitchFamily="49" charset="-122"/>
                <a:ea typeface="仿宋" panose="02010609060101010101" pitchFamily="49" charset="-122"/>
              </a:rPr>
              <a:t>   </a:t>
            </a:r>
            <a:r>
              <a:rPr lang="zh-CN" altLang="zh-CN" sz="1600" dirty="0" smtClean="0">
                <a:latin typeface="仿宋" panose="02010609060101010101" pitchFamily="49" charset="-122"/>
                <a:ea typeface="仿宋" panose="02010609060101010101" pitchFamily="49" charset="-122"/>
              </a:rPr>
              <a:t>可</a:t>
            </a:r>
            <a:r>
              <a:rPr lang="zh-CN" altLang="zh-CN" sz="1600" dirty="0">
                <a:latin typeface="仿宋" panose="02010609060101010101" pitchFamily="49" charset="-122"/>
                <a:ea typeface="仿宋" panose="02010609060101010101" pitchFamily="49" charset="-122"/>
              </a:rPr>
              <a:t>持续影响指标反映项目的管理及实施对以后年度的持续影响情况，一般指管理制度的建设情况，指标名称可以设置为“管理制度完善性”，指标值可以设置为“完善”。</a:t>
            </a:r>
          </a:p>
          <a:p>
            <a:r>
              <a:rPr lang="en-US" altLang="zh-CN" dirty="0" smtClean="0"/>
              <a:t> </a:t>
            </a:r>
            <a:endParaRPr lang="zh-CN" altLang="en-US" dirty="0"/>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0274" y="1287112"/>
            <a:ext cx="6667501" cy="1457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99"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0274" y="934687"/>
            <a:ext cx="6667501" cy="352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283712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a:extLst>
              <a:ext uri="{FF2B5EF4-FFF2-40B4-BE49-F238E27FC236}">
                <a16:creationId xmlns="" xmlns:a16="http://schemas.microsoft.com/office/drawing/2014/main" id="{DAC92CAC-29F8-4F0A-8148-495B0ADD647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241" y="-3889"/>
            <a:ext cx="12192000" cy="6858000"/>
          </a:xfrm>
          <a:prstGeom prst="rect">
            <a:avLst/>
          </a:prstGeom>
        </p:spPr>
      </p:pic>
      <p:grpSp>
        <p:nvGrpSpPr>
          <p:cNvPr id="6" name="组合 5">
            <a:extLst>
              <a:ext uri="{FF2B5EF4-FFF2-40B4-BE49-F238E27FC236}">
                <a16:creationId xmlns="" xmlns:a16="http://schemas.microsoft.com/office/drawing/2014/main" id="{41CCE9E6-3FAA-41B4-9426-B1D4B0CFE157}"/>
              </a:ext>
            </a:extLst>
          </p:cNvPr>
          <p:cNvGrpSpPr/>
          <p:nvPr/>
        </p:nvGrpSpPr>
        <p:grpSpPr>
          <a:xfrm rot="10800000">
            <a:off x="-598644" y="4863839"/>
            <a:ext cx="2117288" cy="2334478"/>
            <a:chOff x="9664473" y="816338"/>
            <a:chExt cx="3185286" cy="3512032"/>
          </a:xfrm>
        </p:grpSpPr>
        <p:sp>
          <p:nvSpPr>
            <p:cNvPr id="7" name="íṧḻiḋe">
              <a:extLst>
                <a:ext uri="{FF2B5EF4-FFF2-40B4-BE49-F238E27FC236}">
                  <a16:creationId xmlns="" xmlns:a16="http://schemas.microsoft.com/office/drawing/2014/main" id="{2822013B-ACFD-4492-A281-408EDC1CE7B9}"/>
                </a:ext>
              </a:extLst>
            </p:cNvPr>
            <p:cNvSpPr/>
            <p:nvPr/>
          </p:nvSpPr>
          <p:spPr>
            <a:xfrm>
              <a:off x="9664473" y="816338"/>
              <a:ext cx="2594163" cy="2540781"/>
            </a:xfrm>
            <a:custGeom>
              <a:avLst/>
              <a:gdLst>
                <a:gd name="connsiteX0" fmla="*/ 1096849 w 2594163"/>
                <a:gd name="connsiteY0" fmla="*/ 1533 h 2540781"/>
                <a:gd name="connsiteX1" fmla="*/ 1297103 w 2594163"/>
                <a:gd name="connsiteY1" fmla="*/ 112338 h 2540781"/>
                <a:gd name="connsiteX2" fmla="*/ 2482547 w 2594163"/>
                <a:gd name="connsiteY2" fmla="*/ 1602255 h 2540781"/>
                <a:gd name="connsiteX3" fmla="*/ 2594163 w 2594163"/>
                <a:gd name="connsiteY3" fmla="*/ 1742539 h 2540781"/>
                <a:gd name="connsiteX4" fmla="*/ 2594163 w 2594163"/>
                <a:gd name="connsiteY4" fmla="*/ 2125138 h 2540781"/>
                <a:gd name="connsiteX5" fmla="*/ 2556967 w 2594163"/>
                <a:gd name="connsiteY5" fmla="*/ 2164725 h 2540781"/>
                <a:gd name="connsiteX6" fmla="*/ 2411465 w 2594163"/>
                <a:gd name="connsiteY6" fmla="*/ 2228461 h 2540781"/>
                <a:gd name="connsiteX7" fmla="*/ 341159 w 2594163"/>
                <a:gd name="connsiteY7" fmla="*/ 2537387 h 2540781"/>
                <a:gd name="connsiteX8" fmla="*/ 20527 w 2594163"/>
                <a:gd name="connsiteY8" fmla="*/ 2136195 h 2540781"/>
                <a:gd name="connsiteX9" fmla="*/ 789206 w 2594163"/>
                <a:gd name="connsiteY9" fmla="*/ 188126 h 2540781"/>
                <a:gd name="connsiteX10" fmla="*/ 1096849 w 2594163"/>
                <a:gd name="connsiteY10" fmla="*/ 1533 h 2540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594163" h="2540781">
                  <a:moveTo>
                    <a:pt x="1096849" y="1533"/>
                  </a:moveTo>
                  <a:cubicBezTo>
                    <a:pt x="1171584" y="9139"/>
                    <a:pt x="1244300" y="45184"/>
                    <a:pt x="1297103" y="112338"/>
                  </a:cubicBezTo>
                  <a:cubicBezTo>
                    <a:pt x="1297103" y="112338"/>
                    <a:pt x="1297103" y="112338"/>
                    <a:pt x="2482547" y="1602255"/>
                  </a:cubicBezTo>
                  <a:lnTo>
                    <a:pt x="2594163" y="1742539"/>
                  </a:lnTo>
                  <a:lnTo>
                    <a:pt x="2594163" y="2125138"/>
                  </a:lnTo>
                  <a:lnTo>
                    <a:pt x="2556967" y="2164725"/>
                  </a:lnTo>
                  <a:cubicBezTo>
                    <a:pt x="2517521" y="2197076"/>
                    <a:pt x="2468404" y="2219964"/>
                    <a:pt x="2411465" y="2228461"/>
                  </a:cubicBezTo>
                  <a:cubicBezTo>
                    <a:pt x="2411465" y="2228461"/>
                    <a:pt x="2411465" y="2228461"/>
                    <a:pt x="341159" y="2537387"/>
                  </a:cubicBezTo>
                  <a:cubicBezTo>
                    <a:pt x="115680" y="2571033"/>
                    <a:pt x="-61868" y="2348579"/>
                    <a:pt x="20527" y="2136195"/>
                  </a:cubicBezTo>
                  <a:cubicBezTo>
                    <a:pt x="20527" y="2136195"/>
                    <a:pt x="20527" y="2136195"/>
                    <a:pt x="789206" y="188126"/>
                  </a:cubicBezTo>
                  <a:cubicBezTo>
                    <a:pt x="842126" y="55174"/>
                    <a:pt x="972291" y="-11145"/>
                    <a:pt x="1096849" y="1533"/>
                  </a:cubicBezTo>
                  <a:close/>
                </a:path>
              </a:pathLst>
            </a:custGeom>
            <a:solidFill>
              <a:srgbClr val="6C92C0">
                <a:alpha val="66000"/>
              </a:srgbClr>
            </a:solidFill>
            <a:ln>
              <a:noFill/>
            </a:ln>
            <a:effectLst/>
          </p:spPr>
          <p:txBody>
            <a:bodyPr vert="horz" wrap="square" lIns="91440" tIns="45720" rIns="91440" bIns="45720" numCol="1" anchor="t" anchorCtr="0" compatLnSpc="1">
              <a:prstTxWarp prst="textNoShape">
                <a:avLst/>
              </a:prstTxWarp>
              <a:noAutofit/>
            </a:bodyPr>
            <a:lstStyle/>
            <a:p>
              <a:pPr lvl="0"/>
              <a:endParaRPr lang="zh-CN" altLang="en-US">
                <a:solidFill>
                  <a:schemeClr val="tx1"/>
                </a:solidFill>
                <a:cs typeface="+mn-ea"/>
                <a:sym typeface="+mn-lt"/>
              </a:endParaRPr>
            </a:p>
          </p:txBody>
        </p:sp>
        <p:sp>
          <p:nvSpPr>
            <p:cNvPr id="8" name="íş1íḍè">
              <a:extLst>
                <a:ext uri="{FF2B5EF4-FFF2-40B4-BE49-F238E27FC236}">
                  <a16:creationId xmlns="" xmlns:a16="http://schemas.microsoft.com/office/drawing/2014/main" id="{55AC0C0F-4624-4C6B-B828-BF1FB073CE99}"/>
                </a:ext>
              </a:extLst>
            </p:cNvPr>
            <p:cNvSpPr/>
            <p:nvPr/>
          </p:nvSpPr>
          <p:spPr>
            <a:xfrm>
              <a:off x="10394558" y="1098972"/>
              <a:ext cx="2455201" cy="3229398"/>
            </a:xfrm>
            <a:custGeom>
              <a:avLst/>
              <a:gdLst>
                <a:gd name="connsiteX0" fmla="*/ 2455201 w 2455201"/>
                <a:gd name="connsiteY0" fmla="*/ 0 h 3229398"/>
                <a:gd name="connsiteX1" fmla="*/ 2455201 w 2455201"/>
                <a:gd name="connsiteY1" fmla="*/ 3229398 h 3229398"/>
                <a:gd name="connsiteX2" fmla="*/ 1689979 w 2455201"/>
                <a:gd name="connsiteY2" fmla="*/ 3229398 h 3229398"/>
                <a:gd name="connsiteX3" fmla="*/ 1422643 w 2455201"/>
                <a:gd name="connsiteY3" fmla="*/ 3097535 h 3229398"/>
                <a:gd name="connsiteX4" fmla="*/ 364836 w 2455201"/>
                <a:gd name="connsiteY4" fmla="*/ 2575771 h 3229398"/>
                <a:gd name="connsiteX5" fmla="*/ 288058 w 2455201"/>
                <a:gd name="connsiteY5" fmla="*/ 1446658 h 3229398"/>
                <a:gd name="connsiteX6" fmla="*/ 2346818 w 2455201"/>
                <a:gd name="connsiteY6" fmla="*/ 72350 h 3229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55201" h="3229398">
                  <a:moveTo>
                    <a:pt x="2455201" y="0"/>
                  </a:moveTo>
                  <a:lnTo>
                    <a:pt x="2455201" y="3229398"/>
                  </a:lnTo>
                  <a:lnTo>
                    <a:pt x="1689979" y="3229398"/>
                  </a:lnTo>
                  <a:lnTo>
                    <a:pt x="1422643" y="3097535"/>
                  </a:lnTo>
                  <a:cubicBezTo>
                    <a:pt x="1104127" y="2940426"/>
                    <a:pt x="752661" y="2767066"/>
                    <a:pt x="364836" y="2575771"/>
                  </a:cubicBezTo>
                  <a:cubicBezTo>
                    <a:pt x="-85706" y="2353540"/>
                    <a:pt x="-127848" y="1727765"/>
                    <a:pt x="288058" y="1446658"/>
                  </a:cubicBezTo>
                  <a:cubicBezTo>
                    <a:pt x="288058" y="1446658"/>
                    <a:pt x="288058" y="1446658"/>
                    <a:pt x="2346818" y="72350"/>
                  </a:cubicBezTo>
                  <a:close/>
                </a:path>
              </a:pathLst>
            </a:custGeom>
            <a:solidFill>
              <a:srgbClr val="48A2A0">
                <a:alpha val="45000"/>
              </a:srgbClr>
            </a:solidFill>
            <a:ln>
              <a:noFill/>
            </a:ln>
            <a:effectLst/>
          </p:spPr>
          <p:txBody>
            <a:bodyPr vert="horz" wrap="square" lIns="91440" tIns="45720" rIns="91440" bIns="45720" numCol="1" anchor="t" anchorCtr="0" compatLnSpc="1">
              <a:prstTxWarp prst="textNoShape">
                <a:avLst/>
              </a:prstTxWarp>
              <a:noAutofit/>
            </a:bodyPr>
            <a:lstStyle/>
            <a:p>
              <a:pPr lvl="0"/>
              <a:endParaRPr lang="zh-CN" altLang="en-US">
                <a:solidFill>
                  <a:schemeClr val="tx1"/>
                </a:solidFill>
                <a:cs typeface="+mn-ea"/>
                <a:sym typeface="+mn-lt"/>
              </a:endParaRPr>
            </a:p>
          </p:txBody>
        </p:sp>
      </p:grpSp>
      <p:grpSp>
        <p:nvGrpSpPr>
          <p:cNvPr id="9" name="组合 8">
            <a:extLst>
              <a:ext uri="{FF2B5EF4-FFF2-40B4-BE49-F238E27FC236}">
                <a16:creationId xmlns="" xmlns:a16="http://schemas.microsoft.com/office/drawing/2014/main" id="{FE1F7005-2B10-4368-AA6E-018679BDEE0B}"/>
              </a:ext>
            </a:extLst>
          </p:cNvPr>
          <p:cNvGrpSpPr/>
          <p:nvPr/>
        </p:nvGrpSpPr>
        <p:grpSpPr>
          <a:xfrm rot="10800000">
            <a:off x="8987550" y="-577027"/>
            <a:ext cx="3204450" cy="4893654"/>
            <a:chOff x="-15240" y="3375944"/>
            <a:chExt cx="3204450" cy="4893654"/>
          </a:xfrm>
        </p:grpSpPr>
        <p:sp>
          <p:nvSpPr>
            <p:cNvPr id="10" name="íSliḑè">
              <a:extLst>
                <a:ext uri="{FF2B5EF4-FFF2-40B4-BE49-F238E27FC236}">
                  <a16:creationId xmlns="" xmlns:a16="http://schemas.microsoft.com/office/drawing/2014/main" id="{65E39635-9DFC-4AC7-A50B-0A92512C80DD}"/>
                </a:ext>
              </a:extLst>
            </p:cNvPr>
            <p:cNvSpPr/>
            <p:nvPr/>
          </p:nvSpPr>
          <p:spPr>
            <a:xfrm>
              <a:off x="-15240" y="3375944"/>
              <a:ext cx="3204450" cy="3482057"/>
            </a:xfrm>
            <a:custGeom>
              <a:avLst/>
              <a:gdLst>
                <a:gd name="connsiteX0" fmla="*/ 0 w 3204450"/>
                <a:gd name="connsiteY0" fmla="*/ 0 h 3482057"/>
                <a:gd name="connsiteX1" fmla="*/ 45983 w 3204450"/>
                <a:gd name="connsiteY1" fmla="*/ 11609 h 3482057"/>
                <a:gd name="connsiteX2" fmla="*/ 334914 w 3204450"/>
                <a:gd name="connsiteY2" fmla="*/ 204539 h 3482057"/>
                <a:gd name="connsiteX3" fmla="*/ 3098684 w 3204450"/>
                <a:gd name="connsiteY3" fmla="*/ 3361253 h 3482057"/>
                <a:gd name="connsiteX4" fmla="*/ 3204450 w 3204450"/>
                <a:gd name="connsiteY4" fmla="*/ 3482057 h 3482057"/>
                <a:gd name="connsiteX5" fmla="*/ 0 w 3204450"/>
                <a:gd name="connsiteY5" fmla="*/ 3482057 h 3482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04450" h="3482057">
                  <a:moveTo>
                    <a:pt x="0" y="0"/>
                  </a:moveTo>
                  <a:lnTo>
                    <a:pt x="45983" y="11609"/>
                  </a:lnTo>
                  <a:cubicBezTo>
                    <a:pt x="152616" y="46096"/>
                    <a:pt x="252790" y="109642"/>
                    <a:pt x="334914" y="204539"/>
                  </a:cubicBezTo>
                  <a:cubicBezTo>
                    <a:pt x="334914" y="204539"/>
                    <a:pt x="334914" y="204539"/>
                    <a:pt x="3098684" y="3361253"/>
                  </a:cubicBezTo>
                  <a:lnTo>
                    <a:pt x="3204450" y="3482057"/>
                  </a:lnTo>
                  <a:lnTo>
                    <a:pt x="0" y="3482057"/>
                  </a:lnTo>
                  <a:close/>
                </a:path>
              </a:pathLst>
            </a:custGeom>
            <a:solidFill>
              <a:srgbClr val="6C92C0">
                <a:alpha val="5000"/>
              </a:srgbClr>
            </a:solidFill>
            <a:ln>
              <a:noFill/>
            </a:ln>
            <a:effectLst/>
          </p:spPr>
          <p:txBody>
            <a:bodyPr vert="horz" wrap="square" lIns="91440" tIns="45720" rIns="91440" bIns="45720" numCol="1" anchor="t" anchorCtr="0" compatLnSpc="1">
              <a:prstTxWarp prst="textNoShape">
                <a:avLst/>
              </a:prstTxWarp>
              <a:noAutofit/>
            </a:bodyPr>
            <a:lstStyle/>
            <a:p>
              <a:pPr lvl="0"/>
              <a:endParaRPr lang="zh-CN" altLang="en-US">
                <a:solidFill>
                  <a:schemeClr val="tx1"/>
                </a:solidFill>
                <a:cs typeface="+mn-ea"/>
                <a:sym typeface="+mn-lt"/>
              </a:endParaRPr>
            </a:p>
          </p:txBody>
        </p:sp>
        <p:sp>
          <p:nvSpPr>
            <p:cNvPr id="11" name="íš1ïḋe">
              <a:extLst>
                <a:ext uri="{FF2B5EF4-FFF2-40B4-BE49-F238E27FC236}">
                  <a16:creationId xmlns="" xmlns:a16="http://schemas.microsoft.com/office/drawing/2014/main" id="{29907E5A-31DB-40A8-AA8D-93D6CA6C1A9A}"/>
                </a:ext>
              </a:extLst>
            </p:cNvPr>
            <p:cNvSpPr/>
            <p:nvPr/>
          </p:nvSpPr>
          <p:spPr>
            <a:xfrm>
              <a:off x="1" y="3977746"/>
              <a:ext cx="1366989" cy="4291852"/>
            </a:xfrm>
            <a:custGeom>
              <a:avLst/>
              <a:gdLst>
                <a:gd name="connsiteX0" fmla="*/ 899007 w 1366989"/>
                <a:gd name="connsiteY0" fmla="*/ 633 h 4291852"/>
                <a:gd name="connsiteX1" fmla="*/ 1343821 w 1366989"/>
                <a:gd name="connsiteY1" fmla="*/ 639191 h 4291852"/>
                <a:gd name="connsiteX2" fmla="*/ 316803 w 1366989"/>
                <a:gd name="connsiteY2" fmla="*/ 3970163 h 4291852"/>
                <a:gd name="connsiteX3" fmla="*/ 14549 w 1366989"/>
                <a:gd name="connsiteY3" fmla="*/ 4287566 h 4291852"/>
                <a:gd name="connsiteX4" fmla="*/ 0 w 1366989"/>
                <a:gd name="connsiteY4" fmla="*/ 4291852 h 4291852"/>
                <a:gd name="connsiteX5" fmla="*/ 0 w 1366989"/>
                <a:gd name="connsiteY5" fmla="*/ 186094 h 4291852"/>
                <a:gd name="connsiteX6" fmla="*/ 164343 w 1366989"/>
                <a:gd name="connsiteY6" fmla="*/ 148686 h 4291852"/>
                <a:gd name="connsiteX7" fmla="*/ 762612 w 1366989"/>
                <a:gd name="connsiteY7" fmla="*/ 12505 h 4291852"/>
                <a:gd name="connsiteX8" fmla="*/ 899007 w 1366989"/>
                <a:gd name="connsiteY8" fmla="*/ 633 h 42918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66989" h="4291852">
                  <a:moveTo>
                    <a:pt x="899007" y="633"/>
                  </a:moveTo>
                  <a:cubicBezTo>
                    <a:pt x="1208404" y="16359"/>
                    <a:pt x="1443395" y="322717"/>
                    <a:pt x="1343821" y="639191"/>
                  </a:cubicBezTo>
                  <a:cubicBezTo>
                    <a:pt x="1343821" y="639191"/>
                    <a:pt x="1343821" y="639191"/>
                    <a:pt x="316803" y="3970163"/>
                  </a:cubicBezTo>
                  <a:cubicBezTo>
                    <a:pt x="267015" y="4128400"/>
                    <a:pt x="151065" y="4237937"/>
                    <a:pt x="14549" y="4287566"/>
                  </a:cubicBezTo>
                  <a:lnTo>
                    <a:pt x="0" y="4291852"/>
                  </a:lnTo>
                  <a:lnTo>
                    <a:pt x="0" y="186094"/>
                  </a:lnTo>
                  <a:lnTo>
                    <a:pt x="164343" y="148686"/>
                  </a:lnTo>
                  <a:cubicBezTo>
                    <a:pt x="351042" y="106189"/>
                    <a:pt x="550189" y="60858"/>
                    <a:pt x="762612" y="12505"/>
                  </a:cubicBezTo>
                  <a:cubicBezTo>
                    <a:pt x="809090" y="2071"/>
                    <a:pt x="854808" y="-1613"/>
                    <a:pt x="899007" y="633"/>
                  </a:cubicBezTo>
                  <a:close/>
                </a:path>
              </a:pathLst>
            </a:custGeom>
            <a:solidFill>
              <a:srgbClr val="6C92C0">
                <a:alpha val="78000"/>
              </a:srgbClr>
            </a:solidFill>
            <a:ln>
              <a:noFill/>
            </a:ln>
            <a:effectLst/>
          </p:spPr>
          <p:txBody>
            <a:bodyPr vert="horz" wrap="square" lIns="91440" tIns="45720" rIns="91440" bIns="45720" numCol="1" anchor="t" anchorCtr="0" compatLnSpc="1">
              <a:prstTxWarp prst="textNoShape">
                <a:avLst/>
              </a:prstTxWarp>
              <a:noAutofit/>
            </a:bodyPr>
            <a:lstStyle/>
            <a:p>
              <a:pPr lvl="0"/>
              <a:endParaRPr lang="zh-CN" altLang="en-US">
                <a:solidFill>
                  <a:schemeClr val="tx1"/>
                </a:solidFill>
                <a:cs typeface="+mn-ea"/>
                <a:sym typeface="+mn-lt"/>
              </a:endParaRPr>
            </a:p>
          </p:txBody>
        </p:sp>
        <p:sp>
          <p:nvSpPr>
            <p:cNvPr id="12" name="iṡḻiďè">
              <a:extLst>
                <a:ext uri="{FF2B5EF4-FFF2-40B4-BE49-F238E27FC236}">
                  <a16:creationId xmlns="" xmlns:a16="http://schemas.microsoft.com/office/drawing/2014/main" id="{1F967B35-9443-49EB-84D0-6748AC279B08}"/>
                </a:ext>
              </a:extLst>
            </p:cNvPr>
            <p:cNvSpPr>
              <a:spLocks/>
            </p:cNvSpPr>
            <p:nvPr/>
          </p:nvSpPr>
          <p:spPr bwMode="auto">
            <a:xfrm rot="17341789">
              <a:off x="632431" y="4600824"/>
              <a:ext cx="1191816" cy="1032298"/>
            </a:xfrm>
            <a:custGeom>
              <a:avLst/>
              <a:gdLst>
                <a:gd name="T0" fmla="*/ 504 w 1231"/>
                <a:gd name="T1" fmla="*/ 86 h 1067"/>
                <a:gd name="T2" fmla="*/ 49 w 1231"/>
                <a:gd name="T3" fmla="*/ 874 h 1067"/>
                <a:gd name="T4" fmla="*/ 161 w 1231"/>
                <a:gd name="T5" fmla="*/ 1067 h 1067"/>
                <a:gd name="T6" fmla="*/ 1070 w 1231"/>
                <a:gd name="T7" fmla="*/ 1067 h 1067"/>
                <a:gd name="T8" fmla="*/ 1182 w 1231"/>
                <a:gd name="T9" fmla="*/ 874 h 1067"/>
                <a:gd name="T10" fmla="*/ 727 w 1231"/>
                <a:gd name="T11" fmla="*/ 86 h 1067"/>
                <a:gd name="T12" fmla="*/ 504 w 1231"/>
                <a:gd name="T13" fmla="*/ 86 h 1067"/>
              </a:gdLst>
              <a:ahLst/>
              <a:cxnLst>
                <a:cxn ang="0">
                  <a:pos x="T0" y="T1"/>
                </a:cxn>
                <a:cxn ang="0">
                  <a:pos x="T2" y="T3"/>
                </a:cxn>
                <a:cxn ang="0">
                  <a:pos x="T4" y="T5"/>
                </a:cxn>
                <a:cxn ang="0">
                  <a:pos x="T6" y="T7"/>
                </a:cxn>
                <a:cxn ang="0">
                  <a:pos x="T8" y="T9"/>
                </a:cxn>
                <a:cxn ang="0">
                  <a:pos x="T10" y="T11"/>
                </a:cxn>
                <a:cxn ang="0">
                  <a:pos x="T12" y="T13"/>
                </a:cxn>
              </a:cxnLst>
              <a:rect l="0" t="0" r="r" b="b"/>
              <a:pathLst>
                <a:path w="1231" h="1067">
                  <a:moveTo>
                    <a:pt x="504" y="86"/>
                  </a:moveTo>
                  <a:cubicBezTo>
                    <a:pt x="49" y="874"/>
                    <a:pt x="49" y="874"/>
                    <a:pt x="49" y="874"/>
                  </a:cubicBezTo>
                  <a:cubicBezTo>
                    <a:pt x="0" y="960"/>
                    <a:pt x="62" y="1067"/>
                    <a:pt x="161" y="1067"/>
                  </a:cubicBezTo>
                  <a:cubicBezTo>
                    <a:pt x="1070" y="1067"/>
                    <a:pt x="1070" y="1067"/>
                    <a:pt x="1070" y="1067"/>
                  </a:cubicBezTo>
                  <a:cubicBezTo>
                    <a:pt x="1170" y="1067"/>
                    <a:pt x="1231" y="960"/>
                    <a:pt x="1182" y="874"/>
                  </a:cubicBezTo>
                  <a:cubicBezTo>
                    <a:pt x="727" y="86"/>
                    <a:pt x="727" y="86"/>
                    <a:pt x="727" y="86"/>
                  </a:cubicBezTo>
                  <a:cubicBezTo>
                    <a:pt x="678" y="0"/>
                    <a:pt x="554" y="0"/>
                    <a:pt x="504" y="86"/>
                  </a:cubicBezTo>
                  <a:close/>
                </a:path>
              </a:pathLst>
            </a:custGeom>
            <a:solidFill>
              <a:srgbClr val="48A2A0">
                <a:alpha val="68000"/>
              </a:srgbClr>
            </a:solidFill>
            <a:ln>
              <a:noFill/>
            </a:ln>
            <a:effectLst/>
          </p:spPr>
          <p:txBody>
            <a:bodyPr vert="horz" wrap="square" lIns="91440" tIns="45720" rIns="91440" bIns="45720" numCol="1" anchor="t" anchorCtr="0" compatLnSpc="1">
              <a:prstTxWarp prst="textNoShape">
                <a:avLst/>
              </a:prstTxWarp>
            </a:bodyPr>
            <a:lstStyle/>
            <a:p>
              <a:endParaRPr lang="zh-CN" altLang="en-US" sz="1800">
                <a:cs typeface="+mn-ea"/>
                <a:sym typeface="+mn-lt"/>
              </a:endParaRPr>
            </a:p>
          </p:txBody>
        </p:sp>
      </p:grpSp>
      <p:grpSp>
        <p:nvGrpSpPr>
          <p:cNvPr id="13" name="组合 12"/>
          <p:cNvGrpSpPr/>
          <p:nvPr/>
        </p:nvGrpSpPr>
        <p:grpSpPr>
          <a:xfrm rot="10800000">
            <a:off x="133732" y="123433"/>
            <a:ext cx="1010103" cy="857396"/>
            <a:chOff x="-39567" y="0"/>
            <a:chExt cx="1677745" cy="1424104"/>
          </a:xfrm>
        </p:grpSpPr>
        <p:sp>
          <p:nvSpPr>
            <p:cNvPr id="14" name="iṡḻiďè"/>
            <p:cNvSpPr>
              <a:spLocks/>
            </p:cNvSpPr>
            <p:nvPr/>
          </p:nvSpPr>
          <p:spPr bwMode="auto">
            <a:xfrm rot="16200000">
              <a:off x="435146" y="139193"/>
              <a:ext cx="1289315" cy="1116748"/>
            </a:xfrm>
            <a:custGeom>
              <a:avLst/>
              <a:gdLst>
                <a:gd name="T0" fmla="*/ 504 w 1231"/>
                <a:gd name="T1" fmla="*/ 86 h 1067"/>
                <a:gd name="T2" fmla="*/ 49 w 1231"/>
                <a:gd name="T3" fmla="*/ 874 h 1067"/>
                <a:gd name="T4" fmla="*/ 161 w 1231"/>
                <a:gd name="T5" fmla="*/ 1067 h 1067"/>
                <a:gd name="T6" fmla="*/ 1070 w 1231"/>
                <a:gd name="T7" fmla="*/ 1067 h 1067"/>
                <a:gd name="T8" fmla="*/ 1182 w 1231"/>
                <a:gd name="T9" fmla="*/ 874 h 1067"/>
                <a:gd name="T10" fmla="*/ 727 w 1231"/>
                <a:gd name="T11" fmla="*/ 86 h 1067"/>
                <a:gd name="T12" fmla="*/ 504 w 1231"/>
                <a:gd name="T13" fmla="*/ 86 h 1067"/>
              </a:gdLst>
              <a:ahLst/>
              <a:cxnLst>
                <a:cxn ang="0">
                  <a:pos x="T0" y="T1"/>
                </a:cxn>
                <a:cxn ang="0">
                  <a:pos x="T2" y="T3"/>
                </a:cxn>
                <a:cxn ang="0">
                  <a:pos x="T4" y="T5"/>
                </a:cxn>
                <a:cxn ang="0">
                  <a:pos x="T6" y="T7"/>
                </a:cxn>
                <a:cxn ang="0">
                  <a:pos x="T8" y="T9"/>
                </a:cxn>
                <a:cxn ang="0">
                  <a:pos x="T10" y="T11"/>
                </a:cxn>
                <a:cxn ang="0">
                  <a:pos x="T12" y="T13"/>
                </a:cxn>
              </a:cxnLst>
              <a:rect l="0" t="0" r="r" b="b"/>
              <a:pathLst>
                <a:path w="1231" h="1067">
                  <a:moveTo>
                    <a:pt x="504" y="86"/>
                  </a:moveTo>
                  <a:cubicBezTo>
                    <a:pt x="49" y="874"/>
                    <a:pt x="49" y="874"/>
                    <a:pt x="49" y="874"/>
                  </a:cubicBezTo>
                  <a:cubicBezTo>
                    <a:pt x="0" y="960"/>
                    <a:pt x="62" y="1067"/>
                    <a:pt x="161" y="1067"/>
                  </a:cubicBezTo>
                  <a:cubicBezTo>
                    <a:pt x="1070" y="1067"/>
                    <a:pt x="1070" y="1067"/>
                    <a:pt x="1070" y="1067"/>
                  </a:cubicBezTo>
                  <a:cubicBezTo>
                    <a:pt x="1170" y="1067"/>
                    <a:pt x="1231" y="960"/>
                    <a:pt x="1182" y="874"/>
                  </a:cubicBezTo>
                  <a:cubicBezTo>
                    <a:pt x="727" y="86"/>
                    <a:pt x="727" y="86"/>
                    <a:pt x="727" y="86"/>
                  </a:cubicBezTo>
                  <a:cubicBezTo>
                    <a:pt x="678" y="0"/>
                    <a:pt x="554" y="0"/>
                    <a:pt x="504" y="86"/>
                  </a:cubicBezTo>
                  <a:close/>
                </a:path>
              </a:pathLst>
            </a:custGeom>
            <a:solidFill>
              <a:srgbClr val="6C92C0">
                <a:alpha val="68000"/>
              </a:srgbClr>
            </a:solidFill>
            <a:ln>
              <a:noFill/>
            </a:ln>
            <a:effectLst/>
          </p:spPr>
          <p:txBody>
            <a:bodyPr vert="horz" wrap="square" lIns="91440" tIns="45720" rIns="91440" bIns="45720" numCol="1" anchor="t" anchorCtr="0" compatLnSpc="1">
              <a:prstTxWarp prst="textNoShape">
                <a:avLst/>
              </a:prstTxWarp>
            </a:bodyPr>
            <a:lstStyle/>
            <a:p>
              <a:endParaRPr lang="zh-CN" altLang="en-US" sz="1800">
                <a:cs typeface="+mn-ea"/>
                <a:sym typeface="+mn-lt"/>
              </a:endParaRPr>
            </a:p>
          </p:txBody>
        </p:sp>
        <p:sp>
          <p:nvSpPr>
            <p:cNvPr id="15" name="iṡḻiďè"/>
            <p:cNvSpPr>
              <a:spLocks/>
            </p:cNvSpPr>
            <p:nvPr/>
          </p:nvSpPr>
          <p:spPr bwMode="auto">
            <a:xfrm rot="16200000">
              <a:off x="-134871" y="95304"/>
              <a:ext cx="1424104" cy="1233496"/>
            </a:xfrm>
            <a:custGeom>
              <a:avLst/>
              <a:gdLst>
                <a:gd name="T0" fmla="*/ 504 w 1231"/>
                <a:gd name="T1" fmla="*/ 86 h 1067"/>
                <a:gd name="T2" fmla="*/ 49 w 1231"/>
                <a:gd name="T3" fmla="*/ 874 h 1067"/>
                <a:gd name="T4" fmla="*/ 161 w 1231"/>
                <a:gd name="T5" fmla="*/ 1067 h 1067"/>
                <a:gd name="T6" fmla="*/ 1070 w 1231"/>
                <a:gd name="T7" fmla="*/ 1067 h 1067"/>
                <a:gd name="T8" fmla="*/ 1182 w 1231"/>
                <a:gd name="T9" fmla="*/ 874 h 1067"/>
                <a:gd name="T10" fmla="*/ 727 w 1231"/>
                <a:gd name="T11" fmla="*/ 86 h 1067"/>
                <a:gd name="T12" fmla="*/ 504 w 1231"/>
                <a:gd name="T13" fmla="*/ 86 h 1067"/>
              </a:gdLst>
              <a:ahLst/>
              <a:cxnLst>
                <a:cxn ang="0">
                  <a:pos x="T0" y="T1"/>
                </a:cxn>
                <a:cxn ang="0">
                  <a:pos x="T2" y="T3"/>
                </a:cxn>
                <a:cxn ang="0">
                  <a:pos x="T4" y="T5"/>
                </a:cxn>
                <a:cxn ang="0">
                  <a:pos x="T6" y="T7"/>
                </a:cxn>
                <a:cxn ang="0">
                  <a:pos x="T8" y="T9"/>
                </a:cxn>
                <a:cxn ang="0">
                  <a:pos x="T10" y="T11"/>
                </a:cxn>
                <a:cxn ang="0">
                  <a:pos x="T12" y="T13"/>
                </a:cxn>
              </a:cxnLst>
              <a:rect l="0" t="0" r="r" b="b"/>
              <a:pathLst>
                <a:path w="1231" h="1067">
                  <a:moveTo>
                    <a:pt x="504" y="86"/>
                  </a:moveTo>
                  <a:cubicBezTo>
                    <a:pt x="49" y="874"/>
                    <a:pt x="49" y="874"/>
                    <a:pt x="49" y="874"/>
                  </a:cubicBezTo>
                  <a:cubicBezTo>
                    <a:pt x="0" y="960"/>
                    <a:pt x="62" y="1067"/>
                    <a:pt x="161" y="1067"/>
                  </a:cubicBezTo>
                  <a:cubicBezTo>
                    <a:pt x="1070" y="1067"/>
                    <a:pt x="1070" y="1067"/>
                    <a:pt x="1070" y="1067"/>
                  </a:cubicBezTo>
                  <a:cubicBezTo>
                    <a:pt x="1170" y="1067"/>
                    <a:pt x="1231" y="960"/>
                    <a:pt x="1182" y="874"/>
                  </a:cubicBezTo>
                  <a:cubicBezTo>
                    <a:pt x="727" y="86"/>
                    <a:pt x="727" y="86"/>
                    <a:pt x="727" y="86"/>
                  </a:cubicBezTo>
                  <a:cubicBezTo>
                    <a:pt x="678" y="0"/>
                    <a:pt x="554" y="0"/>
                    <a:pt x="504" y="86"/>
                  </a:cubicBezTo>
                  <a:close/>
                </a:path>
              </a:pathLst>
            </a:custGeom>
            <a:solidFill>
              <a:srgbClr val="48A2A0">
                <a:alpha val="68000"/>
              </a:srgbClr>
            </a:solidFill>
            <a:ln>
              <a:noFill/>
            </a:ln>
            <a:effectLst/>
          </p:spPr>
          <p:txBody>
            <a:bodyPr vert="horz" wrap="square" lIns="91440" tIns="45720" rIns="91440" bIns="45720" numCol="1" anchor="t" anchorCtr="0" compatLnSpc="1">
              <a:prstTxWarp prst="textNoShape">
                <a:avLst/>
              </a:prstTxWarp>
            </a:bodyPr>
            <a:lstStyle/>
            <a:p>
              <a:endParaRPr lang="zh-CN" altLang="en-US" sz="1800">
                <a:cs typeface="+mn-ea"/>
                <a:sym typeface="+mn-lt"/>
              </a:endParaRPr>
            </a:p>
          </p:txBody>
        </p:sp>
      </p:grpSp>
      <p:sp>
        <p:nvSpPr>
          <p:cNvPr id="16" name="矩形 15"/>
          <p:cNvSpPr/>
          <p:nvPr/>
        </p:nvSpPr>
        <p:spPr>
          <a:xfrm>
            <a:off x="1438275" y="314325"/>
            <a:ext cx="3524250" cy="369332"/>
          </a:xfrm>
          <a:prstGeom prst="rect">
            <a:avLst/>
          </a:prstGeom>
        </p:spPr>
        <p:txBody>
          <a:bodyPr wrap="square">
            <a:spAutoFit/>
          </a:bodyPr>
          <a:lstStyle/>
          <a:p>
            <a:r>
              <a:rPr lang="zh-CN" altLang="en-US" spc="300" dirty="0" smtClean="0">
                <a:solidFill>
                  <a:schemeClr val="tx2"/>
                </a:solidFill>
                <a:cs typeface="+mn-ea"/>
                <a:sym typeface="+mn-lt"/>
              </a:rPr>
              <a:t>绩效自评表</a:t>
            </a:r>
            <a:r>
              <a:rPr lang="en-US" altLang="zh-CN" spc="300" dirty="0" smtClean="0">
                <a:solidFill>
                  <a:schemeClr val="tx2"/>
                </a:solidFill>
                <a:cs typeface="+mn-ea"/>
                <a:sym typeface="+mn-lt"/>
              </a:rPr>
              <a:t>-</a:t>
            </a:r>
            <a:r>
              <a:rPr lang="zh-CN" altLang="en-US" spc="300" dirty="0" smtClean="0">
                <a:solidFill>
                  <a:schemeClr val="tx2"/>
                </a:solidFill>
                <a:cs typeface="+mn-ea"/>
                <a:sym typeface="+mn-lt"/>
              </a:rPr>
              <a:t>满意度指标</a:t>
            </a:r>
            <a:endParaRPr lang="zh-CN" altLang="en-US" spc="300" dirty="0">
              <a:solidFill>
                <a:schemeClr val="tx2"/>
              </a:solidFill>
              <a:cs typeface="+mn-ea"/>
              <a:sym typeface="+mn-lt"/>
            </a:endParaRPr>
          </a:p>
        </p:txBody>
      </p:sp>
      <p:sp>
        <p:nvSpPr>
          <p:cNvPr id="17" name="TextBox 16"/>
          <p:cNvSpPr txBox="1"/>
          <p:nvPr/>
        </p:nvSpPr>
        <p:spPr>
          <a:xfrm>
            <a:off x="2200273" y="2352675"/>
            <a:ext cx="6667501" cy="1815882"/>
          </a:xfrm>
          <a:prstGeom prst="rect">
            <a:avLst/>
          </a:prstGeom>
          <a:noFill/>
        </p:spPr>
        <p:txBody>
          <a:bodyPr wrap="square" rtlCol="0">
            <a:spAutoFit/>
          </a:bodyPr>
          <a:lstStyle/>
          <a:p>
            <a:r>
              <a:rPr lang="zh-CN" altLang="en-US" sz="1600" b="1" dirty="0" smtClean="0">
                <a:latin typeface="仿宋" panose="02010609060101010101" pitchFamily="49" charset="-122"/>
                <a:ea typeface="仿宋" panose="02010609060101010101" pitchFamily="49" charset="-122"/>
              </a:rPr>
              <a:t>满意度指标：</a:t>
            </a:r>
            <a:r>
              <a:rPr lang="en-US" altLang="zh-CN" sz="1600" b="1" dirty="0" smtClean="0">
                <a:latin typeface="仿宋" panose="02010609060101010101" pitchFamily="49" charset="-122"/>
                <a:ea typeface="仿宋" panose="02010609060101010101" pitchFamily="49" charset="-122"/>
              </a:rPr>
              <a:t>  </a:t>
            </a:r>
          </a:p>
          <a:p>
            <a:r>
              <a:rPr lang="en-US" altLang="zh-CN" sz="1600" dirty="0" smtClean="0">
                <a:latin typeface="仿宋" panose="02010609060101010101" pitchFamily="49" charset="-122"/>
                <a:ea typeface="仿宋" panose="02010609060101010101" pitchFamily="49" charset="-122"/>
              </a:rPr>
              <a:t>    </a:t>
            </a:r>
            <a:r>
              <a:rPr lang="zh-CN" altLang="zh-CN" sz="1600" dirty="0" smtClean="0">
                <a:latin typeface="仿宋" panose="02010609060101010101" pitchFamily="49" charset="-122"/>
                <a:ea typeface="仿宋" panose="02010609060101010101" pitchFamily="49" charset="-122"/>
              </a:rPr>
              <a:t>满意</a:t>
            </a:r>
            <a:r>
              <a:rPr lang="zh-CN" altLang="zh-CN" sz="1600" dirty="0">
                <a:latin typeface="仿宋" panose="02010609060101010101" pitchFamily="49" charset="-122"/>
                <a:ea typeface="仿宋" panose="02010609060101010101" pitchFamily="49" charset="-122"/>
              </a:rPr>
              <a:t>度指标反映项目服务对象的满意程度。一般情况下，均不得编制项目实施部门或供应商的满意度指标。满意度指标的指标值除有明确规定外，建议设置为“≥</a:t>
            </a:r>
            <a:r>
              <a:rPr lang="en-US" altLang="zh-CN" sz="1600" dirty="0">
                <a:latin typeface="仿宋" panose="02010609060101010101" pitchFamily="49" charset="-122"/>
                <a:ea typeface="仿宋" panose="02010609060101010101" pitchFamily="49" charset="-122"/>
              </a:rPr>
              <a:t> 85%</a:t>
            </a:r>
            <a:r>
              <a:rPr lang="zh-CN" altLang="zh-CN" sz="1600" dirty="0">
                <a:latin typeface="仿宋" panose="02010609060101010101" pitchFamily="49" charset="-122"/>
                <a:ea typeface="仿宋" panose="02010609060101010101" pitchFamily="49" charset="-122"/>
              </a:rPr>
              <a:t>”，若部门自我加压的，可以进一步提高标准。</a:t>
            </a:r>
          </a:p>
          <a:p>
            <a:r>
              <a:rPr lang="zh-CN" altLang="zh-CN" sz="1600" dirty="0">
                <a:latin typeface="仿宋" panose="02010609060101010101" pitchFamily="49" charset="-122"/>
                <a:ea typeface="仿宋" panose="02010609060101010101" pitchFamily="49" charset="-122"/>
              </a:rPr>
              <a:t>比如：面向社会公众的项目 社会公众满意度 ≥</a:t>
            </a:r>
            <a:r>
              <a:rPr lang="en-US" altLang="zh-CN" sz="1600" dirty="0">
                <a:latin typeface="仿宋" panose="02010609060101010101" pitchFamily="49" charset="-122"/>
                <a:ea typeface="仿宋" panose="02010609060101010101" pitchFamily="49" charset="-122"/>
              </a:rPr>
              <a:t> 85%</a:t>
            </a:r>
            <a:endParaRPr lang="zh-CN" altLang="zh-CN" sz="1600" dirty="0">
              <a:latin typeface="仿宋" panose="02010609060101010101" pitchFamily="49" charset="-122"/>
              <a:ea typeface="仿宋" panose="02010609060101010101" pitchFamily="49" charset="-122"/>
            </a:endParaRPr>
          </a:p>
          <a:p>
            <a:r>
              <a:rPr lang="zh-CN" altLang="zh-CN" sz="1600" dirty="0">
                <a:latin typeface="仿宋" panose="02010609060101010101" pitchFamily="49" charset="-122"/>
                <a:ea typeface="仿宋" panose="02010609060101010101" pitchFamily="49" charset="-122"/>
              </a:rPr>
              <a:t>与社会公众无关的项目 服务对象满意度 ≥</a:t>
            </a:r>
            <a:r>
              <a:rPr lang="en-US" altLang="zh-CN" sz="1600" dirty="0">
                <a:latin typeface="仿宋" panose="02010609060101010101" pitchFamily="49" charset="-122"/>
                <a:ea typeface="仿宋" panose="02010609060101010101" pitchFamily="49" charset="-122"/>
              </a:rPr>
              <a:t> 85%</a:t>
            </a:r>
            <a:endParaRPr lang="zh-CN" altLang="zh-CN" sz="1600" dirty="0">
              <a:latin typeface="仿宋" panose="02010609060101010101" pitchFamily="49" charset="-122"/>
              <a:ea typeface="仿宋" panose="02010609060101010101" pitchFamily="49" charset="-122"/>
            </a:endParaRPr>
          </a:p>
        </p:txBody>
      </p:sp>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0274" y="934687"/>
            <a:ext cx="6667501" cy="352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2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0273" y="1287112"/>
            <a:ext cx="6667502" cy="4083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246319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a:extLst>
              <a:ext uri="{FF2B5EF4-FFF2-40B4-BE49-F238E27FC236}">
                <a16:creationId xmlns="" xmlns:a16="http://schemas.microsoft.com/office/drawing/2014/main" id="{DAC92CAC-29F8-4F0A-8148-495B0ADD647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241" y="-3889"/>
            <a:ext cx="12192000" cy="6858000"/>
          </a:xfrm>
          <a:prstGeom prst="rect">
            <a:avLst/>
          </a:prstGeom>
        </p:spPr>
      </p:pic>
      <p:grpSp>
        <p:nvGrpSpPr>
          <p:cNvPr id="6" name="组合 5">
            <a:extLst>
              <a:ext uri="{FF2B5EF4-FFF2-40B4-BE49-F238E27FC236}">
                <a16:creationId xmlns="" xmlns:a16="http://schemas.microsoft.com/office/drawing/2014/main" id="{41CCE9E6-3FAA-41B4-9426-B1D4B0CFE157}"/>
              </a:ext>
            </a:extLst>
          </p:cNvPr>
          <p:cNvGrpSpPr/>
          <p:nvPr/>
        </p:nvGrpSpPr>
        <p:grpSpPr>
          <a:xfrm rot="10800000">
            <a:off x="-598644" y="4863839"/>
            <a:ext cx="2117288" cy="2334478"/>
            <a:chOff x="9664473" y="816338"/>
            <a:chExt cx="3185286" cy="3512032"/>
          </a:xfrm>
        </p:grpSpPr>
        <p:sp>
          <p:nvSpPr>
            <p:cNvPr id="7" name="íṧḻiḋe">
              <a:extLst>
                <a:ext uri="{FF2B5EF4-FFF2-40B4-BE49-F238E27FC236}">
                  <a16:creationId xmlns="" xmlns:a16="http://schemas.microsoft.com/office/drawing/2014/main" id="{2822013B-ACFD-4492-A281-408EDC1CE7B9}"/>
                </a:ext>
              </a:extLst>
            </p:cNvPr>
            <p:cNvSpPr/>
            <p:nvPr/>
          </p:nvSpPr>
          <p:spPr>
            <a:xfrm>
              <a:off x="9664473" y="816338"/>
              <a:ext cx="2594163" cy="2540781"/>
            </a:xfrm>
            <a:custGeom>
              <a:avLst/>
              <a:gdLst>
                <a:gd name="connsiteX0" fmla="*/ 1096849 w 2594163"/>
                <a:gd name="connsiteY0" fmla="*/ 1533 h 2540781"/>
                <a:gd name="connsiteX1" fmla="*/ 1297103 w 2594163"/>
                <a:gd name="connsiteY1" fmla="*/ 112338 h 2540781"/>
                <a:gd name="connsiteX2" fmla="*/ 2482547 w 2594163"/>
                <a:gd name="connsiteY2" fmla="*/ 1602255 h 2540781"/>
                <a:gd name="connsiteX3" fmla="*/ 2594163 w 2594163"/>
                <a:gd name="connsiteY3" fmla="*/ 1742539 h 2540781"/>
                <a:gd name="connsiteX4" fmla="*/ 2594163 w 2594163"/>
                <a:gd name="connsiteY4" fmla="*/ 2125138 h 2540781"/>
                <a:gd name="connsiteX5" fmla="*/ 2556967 w 2594163"/>
                <a:gd name="connsiteY5" fmla="*/ 2164725 h 2540781"/>
                <a:gd name="connsiteX6" fmla="*/ 2411465 w 2594163"/>
                <a:gd name="connsiteY6" fmla="*/ 2228461 h 2540781"/>
                <a:gd name="connsiteX7" fmla="*/ 341159 w 2594163"/>
                <a:gd name="connsiteY7" fmla="*/ 2537387 h 2540781"/>
                <a:gd name="connsiteX8" fmla="*/ 20527 w 2594163"/>
                <a:gd name="connsiteY8" fmla="*/ 2136195 h 2540781"/>
                <a:gd name="connsiteX9" fmla="*/ 789206 w 2594163"/>
                <a:gd name="connsiteY9" fmla="*/ 188126 h 2540781"/>
                <a:gd name="connsiteX10" fmla="*/ 1096849 w 2594163"/>
                <a:gd name="connsiteY10" fmla="*/ 1533 h 2540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594163" h="2540781">
                  <a:moveTo>
                    <a:pt x="1096849" y="1533"/>
                  </a:moveTo>
                  <a:cubicBezTo>
                    <a:pt x="1171584" y="9139"/>
                    <a:pt x="1244300" y="45184"/>
                    <a:pt x="1297103" y="112338"/>
                  </a:cubicBezTo>
                  <a:cubicBezTo>
                    <a:pt x="1297103" y="112338"/>
                    <a:pt x="1297103" y="112338"/>
                    <a:pt x="2482547" y="1602255"/>
                  </a:cubicBezTo>
                  <a:lnTo>
                    <a:pt x="2594163" y="1742539"/>
                  </a:lnTo>
                  <a:lnTo>
                    <a:pt x="2594163" y="2125138"/>
                  </a:lnTo>
                  <a:lnTo>
                    <a:pt x="2556967" y="2164725"/>
                  </a:lnTo>
                  <a:cubicBezTo>
                    <a:pt x="2517521" y="2197076"/>
                    <a:pt x="2468404" y="2219964"/>
                    <a:pt x="2411465" y="2228461"/>
                  </a:cubicBezTo>
                  <a:cubicBezTo>
                    <a:pt x="2411465" y="2228461"/>
                    <a:pt x="2411465" y="2228461"/>
                    <a:pt x="341159" y="2537387"/>
                  </a:cubicBezTo>
                  <a:cubicBezTo>
                    <a:pt x="115680" y="2571033"/>
                    <a:pt x="-61868" y="2348579"/>
                    <a:pt x="20527" y="2136195"/>
                  </a:cubicBezTo>
                  <a:cubicBezTo>
                    <a:pt x="20527" y="2136195"/>
                    <a:pt x="20527" y="2136195"/>
                    <a:pt x="789206" y="188126"/>
                  </a:cubicBezTo>
                  <a:cubicBezTo>
                    <a:pt x="842126" y="55174"/>
                    <a:pt x="972291" y="-11145"/>
                    <a:pt x="1096849" y="1533"/>
                  </a:cubicBezTo>
                  <a:close/>
                </a:path>
              </a:pathLst>
            </a:custGeom>
            <a:solidFill>
              <a:srgbClr val="6C92C0">
                <a:alpha val="66000"/>
              </a:srgbClr>
            </a:solidFill>
            <a:ln>
              <a:noFill/>
            </a:ln>
            <a:effectLst/>
          </p:spPr>
          <p:txBody>
            <a:bodyPr vert="horz" wrap="square" lIns="91440" tIns="45720" rIns="91440" bIns="45720" numCol="1" anchor="t" anchorCtr="0" compatLnSpc="1">
              <a:prstTxWarp prst="textNoShape">
                <a:avLst/>
              </a:prstTxWarp>
              <a:noAutofit/>
            </a:bodyPr>
            <a:lstStyle/>
            <a:p>
              <a:pPr lvl="0"/>
              <a:endParaRPr lang="zh-CN" altLang="en-US">
                <a:solidFill>
                  <a:schemeClr val="tx1"/>
                </a:solidFill>
                <a:cs typeface="+mn-ea"/>
                <a:sym typeface="+mn-lt"/>
              </a:endParaRPr>
            </a:p>
          </p:txBody>
        </p:sp>
        <p:sp>
          <p:nvSpPr>
            <p:cNvPr id="8" name="íş1íḍè">
              <a:extLst>
                <a:ext uri="{FF2B5EF4-FFF2-40B4-BE49-F238E27FC236}">
                  <a16:creationId xmlns="" xmlns:a16="http://schemas.microsoft.com/office/drawing/2014/main" id="{55AC0C0F-4624-4C6B-B828-BF1FB073CE99}"/>
                </a:ext>
              </a:extLst>
            </p:cNvPr>
            <p:cNvSpPr/>
            <p:nvPr/>
          </p:nvSpPr>
          <p:spPr>
            <a:xfrm>
              <a:off x="10394558" y="1098972"/>
              <a:ext cx="2455201" cy="3229398"/>
            </a:xfrm>
            <a:custGeom>
              <a:avLst/>
              <a:gdLst>
                <a:gd name="connsiteX0" fmla="*/ 2455201 w 2455201"/>
                <a:gd name="connsiteY0" fmla="*/ 0 h 3229398"/>
                <a:gd name="connsiteX1" fmla="*/ 2455201 w 2455201"/>
                <a:gd name="connsiteY1" fmla="*/ 3229398 h 3229398"/>
                <a:gd name="connsiteX2" fmla="*/ 1689979 w 2455201"/>
                <a:gd name="connsiteY2" fmla="*/ 3229398 h 3229398"/>
                <a:gd name="connsiteX3" fmla="*/ 1422643 w 2455201"/>
                <a:gd name="connsiteY3" fmla="*/ 3097535 h 3229398"/>
                <a:gd name="connsiteX4" fmla="*/ 364836 w 2455201"/>
                <a:gd name="connsiteY4" fmla="*/ 2575771 h 3229398"/>
                <a:gd name="connsiteX5" fmla="*/ 288058 w 2455201"/>
                <a:gd name="connsiteY5" fmla="*/ 1446658 h 3229398"/>
                <a:gd name="connsiteX6" fmla="*/ 2346818 w 2455201"/>
                <a:gd name="connsiteY6" fmla="*/ 72350 h 3229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55201" h="3229398">
                  <a:moveTo>
                    <a:pt x="2455201" y="0"/>
                  </a:moveTo>
                  <a:lnTo>
                    <a:pt x="2455201" y="3229398"/>
                  </a:lnTo>
                  <a:lnTo>
                    <a:pt x="1689979" y="3229398"/>
                  </a:lnTo>
                  <a:lnTo>
                    <a:pt x="1422643" y="3097535"/>
                  </a:lnTo>
                  <a:cubicBezTo>
                    <a:pt x="1104127" y="2940426"/>
                    <a:pt x="752661" y="2767066"/>
                    <a:pt x="364836" y="2575771"/>
                  </a:cubicBezTo>
                  <a:cubicBezTo>
                    <a:pt x="-85706" y="2353540"/>
                    <a:pt x="-127848" y="1727765"/>
                    <a:pt x="288058" y="1446658"/>
                  </a:cubicBezTo>
                  <a:cubicBezTo>
                    <a:pt x="288058" y="1446658"/>
                    <a:pt x="288058" y="1446658"/>
                    <a:pt x="2346818" y="72350"/>
                  </a:cubicBezTo>
                  <a:close/>
                </a:path>
              </a:pathLst>
            </a:custGeom>
            <a:solidFill>
              <a:srgbClr val="48A2A0">
                <a:alpha val="45000"/>
              </a:srgbClr>
            </a:solidFill>
            <a:ln>
              <a:noFill/>
            </a:ln>
            <a:effectLst/>
          </p:spPr>
          <p:txBody>
            <a:bodyPr vert="horz" wrap="square" lIns="91440" tIns="45720" rIns="91440" bIns="45720" numCol="1" anchor="t" anchorCtr="0" compatLnSpc="1">
              <a:prstTxWarp prst="textNoShape">
                <a:avLst/>
              </a:prstTxWarp>
              <a:noAutofit/>
            </a:bodyPr>
            <a:lstStyle/>
            <a:p>
              <a:pPr lvl="0"/>
              <a:endParaRPr lang="zh-CN" altLang="en-US">
                <a:solidFill>
                  <a:schemeClr val="tx1"/>
                </a:solidFill>
                <a:cs typeface="+mn-ea"/>
                <a:sym typeface="+mn-lt"/>
              </a:endParaRPr>
            </a:p>
          </p:txBody>
        </p:sp>
      </p:grpSp>
      <p:grpSp>
        <p:nvGrpSpPr>
          <p:cNvPr id="9" name="组合 8">
            <a:extLst>
              <a:ext uri="{FF2B5EF4-FFF2-40B4-BE49-F238E27FC236}">
                <a16:creationId xmlns="" xmlns:a16="http://schemas.microsoft.com/office/drawing/2014/main" id="{FE1F7005-2B10-4368-AA6E-018679BDEE0B}"/>
              </a:ext>
            </a:extLst>
          </p:cNvPr>
          <p:cNvGrpSpPr/>
          <p:nvPr/>
        </p:nvGrpSpPr>
        <p:grpSpPr>
          <a:xfrm rot="10800000">
            <a:off x="8987550" y="-577027"/>
            <a:ext cx="3204450" cy="4893654"/>
            <a:chOff x="-15240" y="3375944"/>
            <a:chExt cx="3204450" cy="4893654"/>
          </a:xfrm>
        </p:grpSpPr>
        <p:sp>
          <p:nvSpPr>
            <p:cNvPr id="10" name="íSliḑè">
              <a:extLst>
                <a:ext uri="{FF2B5EF4-FFF2-40B4-BE49-F238E27FC236}">
                  <a16:creationId xmlns="" xmlns:a16="http://schemas.microsoft.com/office/drawing/2014/main" id="{65E39635-9DFC-4AC7-A50B-0A92512C80DD}"/>
                </a:ext>
              </a:extLst>
            </p:cNvPr>
            <p:cNvSpPr/>
            <p:nvPr/>
          </p:nvSpPr>
          <p:spPr>
            <a:xfrm>
              <a:off x="-15240" y="3375944"/>
              <a:ext cx="3204450" cy="3482057"/>
            </a:xfrm>
            <a:custGeom>
              <a:avLst/>
              <a:gdLst>
                <a:gd name="connsiteX0" fmla="*/ 0 w 3204450"/>
                <a:gd name="connsiteY0" fmla="*/ 0 h 3482057"/>
                <a:gd name="connsiteX1" fmla="*/ 45983 w 3204450"/>
                <a:gd name="connsiteY1" fmla="*/ 11609 h 3482057"/>
                <a:gd name="connsiteX2" fmla="*/ 334914 w 3204450"/>
                <a:gd name="connsiteY2" fmla="*/ 204539 h 3482057"/>
                <a:gd name="connsiteX3" fmla="*/ 3098684 w 3204450"/>
                <a:gd name="connsiteY3" fmla="*/ 3361253 h 3482057"/>
                <a:gd name="connsiteX4" fmla="*/ 3204450 w 3204450"/>
                <a:gd name="connsiteY4" fmla="*/ 3482057 h 3482057"/>
                <a:gd name="connsiteX5" fmla="*/ 0 w 3204450"/>
                <a:gd name="connsiteY5" fmla="*/ 3482057 h 3482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04450" h="3482057">
                  <a:moveTo>
                    <a:pt x="0" y="0"/>
                  </a:moveTo>
                  <a:lnTo>
                    <a:pt x="45983" y="11609"/>
                  </a:lnTo>
                  <a:cubicBezTo>
                    <a:pt x="152616" y="46096"/>
                    <a:pt x="252790" y="109642"/>
                    <a:pt x="334914" y="204539"/>
                  </a:cubicBezTo>
                  <a:cubicBezTo>
                    <a:pt x="334914" y="204539"/>
                    <a:pt x="334914" y="204539"/>
                    <a:pt x="3098684" y="3361253"/>
                  </a:cubicBezTo>
                  <a:lnTo>
                    <a:pt x="3204450" y="3482057"/>
                  </a:lnTo>
                  <a:lnTo>
                    <a:pt x="0" y="3482057"/>
                  </a:lnTo>
                  <a:close/>
                </a:path>
              </a:pathLst>
            </a:custGeom>
            <a:solidFill>
              <a:srgbClr val="6C92C0">
                <a:alpha val="5000"/>
              </a:srgbClr>
            </a:solidFill>
            <a:ln>
              <a:noFill/>
            </a:ln>
            <a:effectLst/>
          </p:spPr>
          <p:txBody>
            <a:bodyPr vert="horz" wrap="square" lIns="91440" tIns="45720" rIns="91440" bIns="45720" numCol="1" anchor="t" anchorCtr="0" compatLnSpc="1">
              <a:prstTxWarp prst="textNoShape">
                <a:avLst/>
              </a:prstTxWarp>
              <a:noAutofit/>
            </a:bodyPr>
            <a:lstStyle/>
            <a:p>
              <a:pPr lvl="0"/>
              <a:endParaRPr lang="zh-CN" altLang="en-US">
                <a:solidFill>
                  <a:schemeClr val="tx1"/>
                </a:solidFill>
                <a:cs typeface="+mn-ea"/>
                <a:sym typeface="+mn-lt"/>
              </a:endParaRPr>
            </a:p>
          </p:txBody>
        </p:sp>
        <p:sp>
          <p:nvSpPr>
            <p:cNvPr id="11" name="íš1ïḋe">
              <a:extLst>
                <a:ext uri="{FF2B5EF4-FFF2-40B4-BE49-F238E27FC236}">
                  <a16:creationId xmlns="" xmlns:a16="http://schemas.microsoft.com/office/drawing/2014/main" id="{29907E5A-31DB-40A8-AA8D-93D6CA6C1A9A}"/>
                </a:ext>
              </a:extLst>
            </p:cNvPr>
            <p:cNvSpPr/>
            <p:nvPr/>
          </p:nvSpPr>
          <p:spPr>
            <a:xfrm>
              <a:off x="1" y="3977746"/>
              <a:ext cx="1366989" cy="4291852"/>
            </a:xfrm>
            <a:custGeom>
              <a:avLst/>
              <a:gdLst>
                <a:gd name="connsiteX0" fmla="*/ 899007 w 1366989"/>
                <a:gd name="connsiteY0" fmla="*/ 633 h 4291852"/>
                <a:gd name="connsiteX1" fmla="*/ 1343821 w 1366989"/>
                <a:gd name="connsiteY1" fmla="*/ 639191 h 4291852"/>
                <a:gd name="connsiteX2" fmla="*/ 316803 w 1366989"/>
                <a:gd name="connsiteY2" fmla="*/ 3970163 h 4291852"/>
                <a:gd name="connsiteX3" fmla="*/ 14549 w 1366989"/>
                <a:gd name="connsiteY3" fmla="*/ 4287566 h 4291852"/>
                <a:gd name="connsiteX4" fmla="*/ 0 w 1366989"/>
                <a:gd name="connsiteY4" fmla="*/ 4291852 h 4291852"/>
                <a:gd name="connsiteX5" fmla="*/ 0 w 1366989"/>
                <a:gd name="connsiteY5" fmla="*/ 186094 h 4291852"/>
                <a:gd name="connsiteX6" fmla="*/ 164343 w 1366989"/>
                <a:gd name="connsiteY6" fmla="*/ 148686 h 4291852"/>
                <a:gd name="connsiteX7" fmla="*/ 762612 w 1366989"/>
                <a:gd name="connsiteY7" fmla="*/ 12505 h 4291852"/>
                <a:gd name="connsiteX8" fmla="*/ 899007 w 1366989"/>
                <a:gd name="connsiteY8" fmla="*/ 633 h 42918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66989" h="4291852">
                  <a:moveTo>
                    <a:pt x="899007" y="633"/>
                  </a:moveTo>
                  <a:cubicBezTo>
                    <a:pt x="1208404" y="16359"/>
                    <a:pt x="1443395" y="322717"/>
                    <a:pt x="1343821" y="639191"/>
                  </a:cubicBezTo>
                  <a:cubicBezTo>
                    <a:pt x="1343821" y="639191"/>
                    <a:pt x="1343821" y="639191"/>
                    <a:pt x="316803" y="3970163"/>
                  </a:cubicBezTo>
                  <a:cubicBezTo>
                    <a:pt x="267015" y="4128400"/>
                    <a:pt x="151065" y="4237937"/>
                    <a:pt x="14549" y="4287566"/>
                  </a:cubicBezTo>
                  <a:lnTo>
                    <a:pt x="0" y="4291852"/>
                  </a:lnTo>
                  <a:lnTo>
                    <a:pt x="0" y="186094"/>
                  </a:lnTo>
                  <a:lnTo>
                    <a:pt x="164343" y="148686"/>
                  </a:lnTo>
                  <a:cubicBezTo>
                    <a:pt x="351042" y="106189"/>
                    <a:pt x="550189" y="60858"/>
                    <a:pt x="762612" y="12505"/>
                  </a:cubicBezTo>
                  <a:cubicBezTo>
                    <a:pt x="809090" y="2071"/>
                    <a:pt x="854808" y="-1613"/>
                    <a:pt x="899007" y="633"/>
                  </a:cubicBezTo>
                  <a:close/>
                </a:path>
              </a:pathLst>
            </a:custGeom>
            <a:solidFill>
              <a:srgbClr val="6C92C0">
                <a:alpha val="78000"/>
              </a:srgbClr>
            </a:solidFill>
            <a:ln>
              <a:noFill/>
            </a:ln>
            <a:effectLst/>
          </p:spPr>
          <p:txBody>
            <a:bodyPr vert="horz" wrap="square" lIns="91440" tIns="45720" rIns="91440" bIns="45720" numCol="1" anchor="t" anchorCtr="0" compatLnSpc="1">
              <a:prstTxWarp prst="textNoShape">
                <a:avLst/>
              </a:prstTxWarp>
              <a:noAutofit/>
            </a:bodyPr>
            <a:lstStyle/>
            <a:p>
              <a:pPr lvl="0"/>
              <a:endParaRPr lang="zh-CN" altLang="en-US">
                <a:solidFill>
                  <a:schemeClr val="tx1"/>
                </a:solidFill>
                <a:cs typeface="+mn-ea"/>
                <a:sym typeface="+mn-lt"/>
              </a:endParaRPr>
            </a:p>
          </p:txBody>
        </p:sp>
        <p:sp>
          <p:nvSpPr>
            <p:cNvPr id="12" name="iṡḻiďè">
              <a:extLst>
                <a:ext uri="{FF2B5EF4-FFF2-40B4-BE49-F238E27FC236}">
                  <a16:creationId xmlns="" xmlns:a16="http://schemas.microsoft.com/office/drawing/2014/main" id="{1F967B35-9443-49EB-84D0-6748AC279B08}"/>
                </a:ext>
              </a:extLst>
            </p:cNvPr>
            <p:cNvSpPr>
              <a:spLocks/>
            </p:cNvSpPr>
            <p:nvPr/>
          </p:nvSpPr>
          <p:spPr bwMode="auto">
            <a:xfrm rot="17341789">
              <a:off x="632431" y="4600824"/>
              <a:ext cx="1191816" cy="1032298"/>
            </a:xfrm>
            <a:custGeom>
              <a:avLst/>
              <a:gdLst>
                <a:gd name="T0" fmla="*/ 504 w 1231"/>
                <a:gd name="T1" fmla="*/ 86 h 1067"/>
                <a:gd name="T2" fmla="*/ 49 w 1231"/>
                <a:gd name="T3" fmla="*/ 874 h 1067"/>
                <a:gd name="T4" fmla="*/ 161 w 1231"/>
                <a:gd name="T5" fmla="*/ 1067 h 1067"/>
                <a:gd name="T6" fmla="*/ 1070 w 1231"/>
                <a:gd name="T7" fmla="*/ 1067 h 1067"/>
                <a:gd name="T8" fmla="*/ 1182 w 1231"/>
                <a:gd name="T9" fmla="*/ 874 h 1067"/>
                <a:gd name="T10" fmla="*/ 727 w 1231"/>
                <a:gd name="T11" fmla="*/ 86 h 1067"/>
                <a:gd name="T12" fmla="*/ 504 w 1231"/>
                <a:gd name="T13" fmla="*/ 86 h 1067"/>
              </a:gdLst>
              <a:ahLst/>
              <a:cxnLst>
                <a:cxn ang="0">
                  <a:pos x="T0" y="T1"/>
                </a:cxn>
                <a:cxn ang="0">
                  <a:pos x="T2" y="T3"/>
                </a:cxn>
                <a:cxn ang="0">
                  <a:pos x="T4" y="T5"/>
                </a:cxn>
                <a:cxn ang="0">
                  <a:pos x="T6" y="T7"/>
                </a:cxn>
                <a:cxn ang="0">
                  <a:pos x="T8" y="T9"/>
                </a:cxn>
                <a:cxn ang="0">
                  <a:pos x="T10" y="T11"/>
                </a:cxn>
                <a:cxn ang="0">
                  <a:pos x="T12" y="T13"/>
                </a:cxn>
              </a:cxnLst>
              <a:rect l="0" t="0" r="r" b="b"/>
              <a:pathLst>
                <a:path w="1231" h="1067">
                  <a:moveTo>
                    <a:pt x="504" y="86"/>
                  </a:moveTo>
                  <a:cubicBezTo>
                    <a:pt x="49" y="874"/>
                    <a:pt x="49" y="874"/>
                    <a:pt x="49" y="874"/>
                  </a:cubicBezTo>
                  <a:cubicBezTo>
                    <a:pt x="0" y="960"/>
                    <a:pt x="62" y="1067"/>
                    <a:pt x="161" y="1067"/>
                  </a:cubicBezTo>
                  <a:cubicBezTo>
                    <a:pt x="1070" y="1067"/>
                    <a:pt x="1070" y="1067"/>
                    <a:pt x="1070" y="1067"/>
                  </a:cubicBezTo>
                  <a:cubicBezTo>
                    <a:pt x="1170" y="1067"/>
                    <a:pt x="1231" y="960"/>
                    <a:pt x="1182" y="874"/>
                  </a:cubicBezTo>
                  <a:cubicBezTo>
                    <a:pt x="727" y="86"/>
                    <a:pt x="727" y="86"/>
                    <a:pt x="727" y="86"/>
                  </a:cubicBezTo>
                  <a:cubicBezTo>
                    <a:pt x="678" y="0"/>
                    <a:pt x="554" y="0"/>
                    <a:pt x="504" y="86"/>
                  </a:cubicBezTo>
                  <a:close/>
                </a:path>
              </a:pathLst>
            </a:custGeom>
            <a:solidFill>
              <a:srgbClr val="48A2A0">
                <a:alpha val="68000"/>
              </a:srgbClr>
            </a:solidFill>
            <a:ln>
              <a:noFill/>
            </a:ln>
            <a:effectLst/>
          </p:spPr>
          <p:txBody>
            <a:bodyPr vert="horz" wrap="square" lIns="91440" tIns="45720" rIns="91440" bIns="45720" numCol="1" anchor="t" anchorCtr="0" compatLnSpc="1">
              <a:prstTxWarp prst="textNoShape">
                <a:avLst/>
              </a:prstTxWarp>
            </a:bodyPr>
            <a:lstStyle/>
            <a:p>
              <a:endParaRPr lang="zh-CN" altLang="en-US" sz="1800">
                <a:cs typeface="+mn-ea"/>
                <a:sym typeface="+mn-lt"/>
              </a:endParaRPr>
            </a:p>
          </p:txBody>
        </p:sp>
      </p:grpSp>
      <p:grpSp>
        <p:nvGrpSpPr>
          <p:cNvPr id="13" name="组合 12"/>
          <p:cNvGrpSpPr/>
          <p:nvPr/>
        </p:nvGrpSpPr>
        <p:grpSpPr>
          <a:xfrm rot="10800000">
            <a:off x="133732" y="123433"/>
            <a:ext cx="1010103" cy="857396"/>
            <a:chOff x="-39567" y="0"/>
            <a:chExt cx="1677745" cy="1424104"/>
          </a:xfrm>
        </p:grpSpPr>
        <p:sp>
          <p:nvSpPr>
            <p:cNvPr id="14" name="iṡḻiďè"/>
            <p:cNvSpPr>
              <a:spLocks/>
            </p:cNvSpPr>
            <p:nvPr/>
          </p:nvSpPr>
          <p:spPr bwMode="auto">
            <a:xfrm rot="16200000">
              <a:off x="435146" y="139193"/>
              <a:ext cx="1289315" cy="1116748"/>
            </a:xfrm>
            <a:custGeom>
              <a:avLst/>
              <a:gdLst>
                <a:gd name="T0" fmla="*/ 504 w 1231"/>
                <a:gd name="T1" fmla="*/ 86 h 1067"/>
                <a:gd name="T2" fmla="*/ 49 w 1231"/>
                <a:gd name="T3" fmla="*/ 874 h 1067"/>
                <a:gd name="T4" fmla="*/ 161 w 1231"/>
                <a:gd name="T5" fmla="*/ 1067 h 1067"/>
                <a:gd name="T6" fmla="*/ 1070 w 1231"/>
                <a:gd name="T7" fmla="*/ 1067 h 1067"/>
                <a:gd name="T8" fmla="*/ 1182 w 1231"/>
                <a:gd name="T9" fmla="*/ 874 h 1067"/>
                <a:gd name="T10" fmla="*/ 727 w 1231"/>
                <a:gd name="T11" fmla="*/ 86 h 1067"/>
                <a:gd name="T12" fmla="*/ 504 w 1231"/>
                <a:gd name="T13" fmla="*/ 86 h 1067"/>
              </a:gdLst>
              <a:ahLst/>
              <a:cxnLst>
                <a:cxn ang="0">
                  <a:pos x="T0" y="T1"/>
                </a:cxn>
                <a:cxn ang="0">
                  <a:pos x="T2" y="T3"/>
                </a:cxn>
                <a:cxn ang="0">
                  <a:pos x="T4" y="T5"/>
                </a:cxn>
                <a:cxn ang="0">
                  <a:pos x="T6" y="T7"/>
                </a:cxn>
                <a:cxn ang="0">
                  <a:pos x="T8" y="T9"/>
                </a:cxn>
                <a:cxn ang="0">
                  <a:pos x="T10" y="T11"/>
                </a:cxn>
                <a:cxn ang="0">
                  <a:pos x="T12" y="T13"/>
                </a:cxn>
              </a:cxnLst>
              <a:rect l="0" t="0" r="r" b="b"/>
              <a:pathLst>
                <a:path w="1231" h="1067">
                  <a:moveTo>
                    <a:pt x="504" y="86"/>
                  </a:moveTo>
                  <a:cubicBezTo>
                    <a:pt x="49" y="874"/>
                    <a:pt x="49" y="874"/>
                    <a:pt x="49" y="874"/>
                  </a:cubicBezTo>
                  <a:cubicBezTo>
                    <a:pt x="0" y="960"/>
                    <a:pt x="62" y="1067"/>
                    <a:pt x="161" y="1067"/>
                  </a:cubicBezTo>
                  <a:cubicBezTo>
                    <a:pt x="1070" y="1067"/>
                    <a:pt x="1070" y="1067"/>
                    <a:pt x="1070" y="1067"/>
                  </a:cubicBezTo>
                  <a:cubicBezTo>
                    <a:pt x="1170" y="1067"/>
                    <a:pt x="1231" y="960"/>
                    <a:pt x="1182" y="874"/>
                  </a:cubicBezTo>
                  <a:cubicBezTo>
                    <a:pt x="727" y="86"/>
                    <a:pt x="727" y="86"/>
                    <a:pt x="727" y="86"/>
                  </a:cubicBezTo>
                  <a:cubicBezTo>
                    <a:pt x="678" y="0"/>
                    <a:pt x="554" y="0"/>
                    <a:pt x="504" y="86"/>
                  </a:cubicBezTo>
                  <a:close/>
                </a:path>
              </a:pathLst>
            </a:custGeom>
            <a:solidFill>
              <a:srgbClr val="6C92C0">
                <a:alpha val="68000"/>
              </a:srgbClr>
            </a:solidFill>
            <a:ln>
              <a:noFill/>
            </a:ln>
            <a:effectLst/>
          </p:spPr>
          <p:txBody>
            <a:bodyPr vert="horz" wrap="square" lIns="91440" tIns="45720" rIns="91440" bIns="45720" numCol="1" anchor="t" anchorCtr="0" compatLnSpc="1">
              <a:prstTxWarp prst="textNoShape">
                <a:avLst/>
              </a:prstTxWarp>
            </a:bodyPr>
            <a:lstStyle/>
            <a:p>
              <a:endParaRPr lang="zh-CN" altLang="en-US" sz="1800">
                <a:cs typeface="+mn-ea"/>
                <a:sym typeface="+mn-lt"/>
              </a:endParaRPr>
            </a:p>
          </p:txBody>
        </p:sp>
        <p:sp>
          <p:nvSpPr>
            <p:cNvPr id="15" name="iṡḻiďè"/>
            <p:cNvSpPr>
              <a:spLocks/>
            </p:cNvSpPr>
            <p:nvPr/>
          </p:nvSpPr>
          <p:spPr bwMode="auto">
            <a:xfrm rot="16200000">
              <a:off x="-134871" y="95304"/>
              <a:ext cx="1424104" cy="1233496"/>
            </a:xfrm>
            <a:custGeom>
              <a:avLst/>
              <a:gdLst>
                <a:gd name="T0" fmla="*/ 504 w 1231"/>
                <a:gd name="T1" fmla="*/ 86 h 1067"/>
                <a:gd name="T2" fmla="*/ 49 w 1231"/>
                <a:gd name="T3" fmla="*/ 874 h 1067"/>
                <a:gd name="T4" fmla="*/ 161 w 1231"/>
                <a:gd name="T5" fmla="*/ 1067 h 1067"/>
                <a:gd name="T6" fmla="*/ 1070 w 1231"/>
                <a:gd name="T7" fmla="*/ 1067 h 1067"/>
                <a:gd name="T8" fmla="*/ 1182 w 1231"/>
                <a:gd name="T9" fmla="*/ 874 h 1067"/>
                <a:gd name="T10" fmla="*/ 727 w 1231"/>
                <a:gd name="T11" fmla="*/ 86 h 1067"/>
                <a:gd name="T12" fmla="*/ 504 w 1231"/>
                <a:gd name="T13" fmla="*/ 86 h 1067"/>
              </a:gdLst>
              <a:ahLst/>
              <a:cxnLst>
                <a:cxn ang="0">
                  <a:pos x="T0" y="T1"/>
                </a:cxn>
                <a:cxn ang="0">
                  <a:pos x="T2" y="T3"/>
                </a:cxn>
                <a:cxn ang="0">
                  <a:pos x="T4" y="T5"/>
                </a:cxn>
                <a:cxn ang="0">
                  <a:pos x="T6" y="T7"/>
                </a:cxn>
                <a:cxn ang="0">
                  <a:pos x="T8" y="T9"/>
                </a:cxn>
                <a:cxn ang="0">
                  <a:pos x="T10" y="T11"/>
                </a:cxn>
                <a:cxn ang="0">
                  <a:pos x="T12" y="T13"/>
                </a:cxn>
              </a:cxnLst>
              <a:rect l="0" t="0" r="r" b="b"/>
              <a:pathLst>
                <a:path w="1231" h="1067">
                  <a:moveTo>
                    <a:pt x="504" y="86"/>
                  </a:moveTo>
                  <a:cubicBezTo>
                    <a:pt x="49" y="874"/>
                    <a:pt x="49" y="874"/>
                    <a:pt x="49" y="874"/>
                  </a:cubicBezTo>
                  <a:cubicBezTo>
                    <a:pt x="0" y="960"/>
                    <a:pt x="62" y="1067"/>
                    <a:pt x="161" y="1067"/>
                  </a:cubicBezTo>
                  <a:cubicBezTo>
                    <a:pt x="1070" y="1067"/>
                    <a:pt x="1070" y="1067"/>
                    <a:pt x="1070" y="1067"/>
                  </a:cubicBezTo>
                  <a:cubicBezTo>
                    <a:pt x="1170" y="1067"/>
                    <a:pt x="1231" y="960"/>
                    <a:pt x="1182" y="874"/>
                  </a:cubicBezTo>
                  <a:cubicBezTo>
                    <a:pt x="727" y="86"/>
                    <a:pt x="727" y="86"/>
                    <a:pt x="727" y="86"/>
                  </a:cubicBezTo>
                  <a:cubicBezTo>
                    <a:pt x="678" y="0"/>
                    <a:pt x="554" y="0"/>
                    <a:pt x="504" y="86"/>
                  </a:cubicBezTo>
                  <a:close/>
                </a:path>
              </a:pathLst>
            </a:custGeom>
            <a:solidFill>
              <a:srgbClr val="48A2A0">
                <a:alpha val="68000"/>
              </a:srgbClr>
            </a:solidFill>
            <a:ln>
              <a:noFill/>
            </a:ln>
            <a:effectLst/>
          </p:spPr>
          <p:txBody>
            <a:bodyPr vert="horz" wrap="square" lIns="91440" tIns="45720" rIns="91440" bIns="45720" numCol="1" anchor="t" anchorCtr="0" compatLnSpc="1">
              <a:prstTxWarp prst="textNoShape">
                <a:avLst/>
              </a:prstTxWarp>
            </a:bodyPr>
            <a:lstStyle/>
            <a:p>
              <a:endParaRPr lang="zh-CN" altLang="en-US" sz="1800">
                <a:cs typeface="+mn-ea"/>
                <a:sym typeface="+mn-lt"/>
              </a:endParaRPr>
            </a:p>
          </p:txBody>
        </p:sp>
      </p:grpSp>
      <p:sp>
        <p:nvSpPr>
          <p:cNvPr id="16" name="矩形 15"/>
          <p:cNvSpPr/>
          <p:nvPr/>
        </p:nvSpPr>
        <p:spPr>
          <a:xfrm>
            <a:off x="1438275" y="314325"/>
            <a:ext cx="2333625" cy="369332"/>
          </a:xfrm>
          <a:prstGeom prst="rect">
            <a:avLst/>
          </a:prstGeom>
        </p:spPr>
        <p:txBody>
          <a:bodyPr wrap="square">
            <a:spAutoFit/>
          </a:bodyPr>
          <a:lstStyle/>
          <a:p>
            <a:r>
              <a:rPr lang="zh-CN" altLang="en-US" spc="300" dirty="0" smtClean="0">
                <a:solidFill>
                  <a:schemeClr val="tx2"/>
                </a:solidFill>
                <a:cs typeface="+mn-ea"/>
                <a:sym typeface="+mn-lt"/>
              </a:rPr>
              <a:t>绩效报告填报</a:t>
            </a:r>
            <a:endParaRPr lang="zh-CN" altLang="en-US" spc="300" dirty="0">
              <a:solidFill>
                <a:schemeClr val="tx2"/>
              </a:solidFill>
              <a:cs typeface="+mn-ea"/>
              <a:sym typeface="+mn-lt"/>
            </a:endParaRPr>
          </a:p>
        </p:txBody>
      </p:sp>
      <p:sp>
        <p:nvSpPr>
          <p:cNvPr id="17" name="TextBox 16"/>
          <p:cNvSpPr txBox="1"/>
          <p:nvPr/>
        </p:nvSpPr>
        <p:spPr>
          <a:xfrm>
            <a:off x="2300996" y="1965998"/>
            <a:ext cx="6667502" cy="1815882"/>
          </a:xfrm>
          <a:prstGeom prst="rect">
            <a:avLst/>
          </a:prstGeom>
          <a:noFill/>
        </p:spPr>
        <p:txBody>
          <a:bodyPr wrap="square" rtlCol="0">
            <a:spAutoFit/>
          </a:bodyPr>
          <a:lstStyle/>
          <a:p>
            <a:r>
              <a:rPr lang="en-US" altLang="zh-CN" sz="2800" dirty="0" smtClean="0">
                <a:latin typeface="仿宋" panose="02010609060101010101" pitchFamily="49" charset="-122"/>
                <a:ea typeface="仿宋" panose="02010609060101010101" pitchFamily="49" charset="-122"/>
              </a:rPr>
              <a:t>    </a:t>
            </a:r>
            <a:r>
              <a:rPr lang="zh-CN" altLang="zh-CN" sz="2800" b="1" dirty="0" smtClean="0">
                <a:latin typeface="仿宋" panose="02010609060101010101" pitchFamily="49" charset="-122"/>
                <a:ea typeface="仿宋" panose="02010609060101010101" pitchFamily="49" charset="-122"/>
              </a:rPr>
              <a:t>存在</a:t>
            </a:r>
            <a:r>
              <a:rPr lang="zh-CN" altLang="zh-CN" sz="2800" b="1" dirty="0">
                <a:latin typeface="仿宋" panose="02010609060101010101" pitchFamily="49" charset="-122"/>
                <a:ea typeface="仿宋" panose="02010609060101010101" pitchFamily="49" charset="-122"/>
              </a:rPr>
              <a:t>问题与改进措施</a:t>
            </a:r>
            <a:r>
              <a:rPr lang="zh-CN" altLang="zh-CN" sz="2800" dirty="0">
                <a:latin typeface="仿宋" panose="02010609060101010101" pitchFamily="49" charset="-122"/>
                <a:ea typeface="仿宋" panose="02010609060101010101" pitchFamily="49" charset="-122"/>
              </a:rPr>
              <a:t>：分析项目实际与计划目标的差异，找出项目在决策、预算、执行、验收、监管等方面存在的问题，提出可行、有效的整改措施。</a:t>
            </a:r>
          </a:p>
        </p:txBody>
      </p:sp>
    </p:spTree>
    <p:extLst>
      <p:ext uri="{BB962C8B-B14F-4D97-AF65-F5344CB8AC3E}">
        <p14:creationId xmlns:p14="http://schemas.microsoft.com/office/powerpoint/2010/main" val="6510744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a:extLst>
              <a:ext uri="{FF2B5EF4-FFF2-40B4-BE49-F238E27FC236}">
                <a16:creationId xmlns="" xmlns:a16="http://schemas.microsoft.com/office/drawing/2014/main" id="{DAC92CAC-29F8-4F0A-8148-495B0ADD647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241" y="-3889"/>
            <a:ext cx="12192000" cy="6858000"/>
          </a:xfrm>
          <a:prstGeom prst="rect">
            <a:avLst/>
          </a:prstGeom>
        </p:spPr>
      </p:pic>
      <p:grpSp>
        <p:nvGrpSpPr>
          <p:cNvPr id="6" name="组合 5">
            <a:extLst>
              <a:ext uri="{FF2B5EF4-FFF2-40B4-BE49-F238E27FC236}">
                <a16:creationId xmlns="" xmlns:a16="http://schemas.microsoft.com/office/drawing/2014/main" id="{41CCE9E6-3FAA-41B4-9426-B1D4B0CFE157}"/>
              </a:ext>
            </a:extLst>
          </p:cNvPr>
          <p:cNvGrpSpPr/>
          <p:nvPr/>
        </p:nvGrpSpPr>
        <p:grpSpPr>
          <a:xfrm rot="10800000">
            <a:off x="-598644" y="4863839"/>
            <a:ext cx="2117288" cy="2334478"/>
            <a:chOff x="9664473" y="816338"/>
            <a:chExt cx="3185286" cy="3512032"/>
          </a:xfrm>
        </p:grpSpPr>
        <p:sp>
          <p:nvSpPr>
            <p:cNvPr id="7" name="íṧḻiḋe">
              <a:extLst>
                <a:ext uri="{FF2B5EF4-FFF2-40B4-BE49-F238E27FC236}">
                  <a16:creationId xmlns="" xmlns:a16="http://schemas.microsoft.com/office/drawing/2014/main" id="{2822013B-ACFD-4492-A281-408EDC1CE7B9}"/>
                </a:ext>
              </a:extLst>
            </p:cNvPr>
            <p:cNvSpPr/>
            <p:nvPr/>
          </p:nvSpPr>
          <p:spPr>
            <a:xfrm>
              <a:off x="9664473" y="816338"/>
              <a:ext cx="2594163" cy="2540781"/>
            </a:xfrm>
            <a:custGeom>
              <a:avLst/>
              <a:gdLst>
                <a:gd name="connsiteX0" fmla="*/ 1096849 w 2594163"/>
                <a:gd name="connsiteY0" fmla="*/ 1533 h 2540781"/>
                <a:gd name="connsiteX1" fmla="*/ 1297103 w 2594163"/>
                <a:gd name="connsiteY1" fmla="*/ 112338 h 2540781"/>
                <a:gd name="connsiteX2" fmla="*/ 2482547 w 2594163"/>
                <a:gd name="connsiteY2" fmla="*/ 1602255 h 2540781"/>
                <a:gd name="connsiteX3" fmla="*/ 2594163 w 2594163"/>
                <a:gd name="connsiteY3" fmla="*/ 1742539 h 2540781"/>
                <a:gd name="connsiteX4" fmla="*/ 2594163 w 2594163"/>
                <a:gd name="connsiteY4" fmla="*/ 2125138 h 2540781"/>
                <a:gd name="connsiteX5" fmla="*/ 2556967 w 2594163"/>
                <a:gd name="connsiteY5" fmla="*/ 2164725 h 2540781"/>
                <a:gd name="connsiteX6" fmla="*/ 2411465 w 2594163"/>
                <a:gd name="connsiteY6" fmla="*/ 2228461 h 2540781"/>
                <a:gd name="connsiteX7" fmla="*/ 341159 w 2594163"/>
                <a:gd name="connsiteY7" fmla="*/ 2537387 h 2540781"/>
                <a:gd name="connsiteX8" fmla="*/ 20527 w 2594163"/>
                <a:gd name="connsiteY8" fmla="*/ 2136195 h 2540781"/>
                <a:gd name="connsiteX9" fmla="*/ 789206 w 2594163"/>
                <a:gd name="connsiteY9" fmla="*/ 188126 h 2540781"/>
                <a:gd name="connsiteX10" fmla="*/ 1096849 w 2594163"/>
                <a:gd name="connsiteY10" fmla="*/ 1533 h 2540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594163" h="2540781">
                  <a:moveTo>
                    <a:pt x="1096849" y="1533"/>
                  </a:moveTo>
                  <a:cubicBezTo>
                    <a:pt x="1171584" y="9139"/>
                    <a:pt x="1244300" y="45184"/>
                    <a:pt x="1297103" y="112338"/>
                  </a:cubicBezTo>
                  <a:cubicBezTo>
                    <a:pt x="1297103" y="112338"/>
                    <a:pt x="1297103" y="112338"/>
                    <a:pt x="2482547" y="1602255"/>
                  </a:cubicBezTo>
                  <a:lnTo>
                    <a:pt x="2594163" y="1742539"/>
                  </a:lnTo>
                  <a:lnTo>
                    <a:pt x="2594163" y="2125138"/>
                  </a:lnTo>
                  <a:lnTo>
                    <a:pt x="2556967" y="2164725"/>
                  </a:lnTo>
                  <a:cubicBezTo>
                    <a:pt x="2517521" y="2197076"/>
                    <a:pt x="2468404" y="2219964"/>
                    <a:pt x="2411465" y="2228461"/>
                  </a:cubicBezTo>
                  <a:cubicBezTo>
                    <a:pt x="2411465" y="2228461"/>
                    <a:pt x="2411465" y="2228461"/>
                    <a:pt x="341159" y="2537387"/>
                  </a:cubicBezTo>
                  <a:cubicBezTo>
                    <a:pt x="115680" y="2571033"/>
                    <a:pt x="-61868" y="2348579"/>
                    <a:pt x="20527" y="2136195"/>
                  </a:cubicBezTo>
                  <a:cubicBezTo>
                    <a:pt x="20527" y="2136195"/>
                    <a:pt x="20527" y="2136195"/>
                    <a:pt x="789206" y="188126"/>
                  </a:cubicBezTo>
                  <a:cubicBezTo>
                    <a:pt x="842126" y="55174"/>
                    <a:pt x="972291" y="-11145"/>
                    <a:pt x="1096849" y="1533"/>
                  </a:cubicBezTo>
                  <a:close/>
                </a:path>
              </a:pathLst>
            </a:custGeom>
            <a:solidFill>
              <a:srgbClr val="6C92C0">
                <a:alpha val="66000"/>
              </a:srgbClr>
            </a:solidFill>
            <a:ln>
              <a:noFill/>
            </a:ln>
            <a:effectLst/>
          </p:spPr>
          <p:txBody>
            <a:bodyPr vert="horz" wrap="square" lIns="91440" tIns="45720" rIns="91440" bIns="45720" numCol="1" anchor="t" anchorCtr="0" compatLnSpc="1">
              <a:prstTxWarp prst="textNoShape">
                <a:avLst/>
              </a:prstTxWarp>
              <a:noAutofit/>
            </a:bodyPr>
            <a:lstStyle/>
            <a:p>
              <a:pPr lvl="0"/>
              <a:endParaRPr lang="zh-CN" altLang="en-US">
                <a:solidFill>
                  <a:schemeClr val="tx1"/>
                </a:solidFill>
                <a:cs typeface="+mn-ea"/>
                <a:sym typeface="+mn-lt"/>
              </a:endParaRPr>
            </a:p>
          </p:txBody>
        </p:sp>
        <p:sp>
          <p:nvSpPr>
            <p:cNvPr id="8" name="íş1íḍè">
              <a:extLst>
                <a:ext uri="{FF2B5EF4-FFF2-40B4-BE49-F238E27FC236}">
                  <a16:creationId xmlns="" xmlns:a16="http://schemas.microsoft.com/office/drawing/2014/main" id="{55AC0C0F-4624-4C6B-B828-BF1FB073CE99}"/>
                </a:ext>
              </a:extLst>
            </p:cNvPr>
            <p:cNvSpPr/>
            <p:nvPr/>
          </p:nvSpPr>
          <p:spPr>
            <a:xfrm>
              <a:off x="10394558" y="1098972"/>
              <a:ext cx="2455201" cy="3229398"/>
            </a:xfrm>
            <a:custGeom>
              <a:avLst/>
              <a:gdLst>
                <a:gd name="connsiteX0" fmla="*/ 2455201 w 2455201"/>
                <a:gd name="connsiteY0" fmla="*/ 0 h 3229398"/>
                <a:gd name="connsiteX1" fmla="*/ 2455201 w 2455201"/>
                <a:gd name="connsiteY1" fmla="*/ 3229398 h 3229398"/>
                <a:gd name="connsiteX2" fmla="*/ 1689979 w 2455201"/>
                <a:gd name="connsiteY2" fmla="*/ 3229398 h 3229398"/>
                <a:gd name="connsiteX3" fmla="*/ 1422643 w 2455201"/>
                <a:gd name="connsiteY3" fmla="*/ 3097535 h 3229398"/>
                <a:gd name="connsiteX4" fmla="*/ 364836 w 2455201"/>
                <a:gd name="connsiteY4" fmla="*/ 2575771 h 3229398"/>
                <a:gd name="connsiteX5" fmla="*/ 288058 w 2455201"/>
                <a:gd name="connsiteY5" fmla="*/ 1446658 h 3229398"/>
                <a:gd name="connsiteX6" fmla="*/ 2346818 w 2455201"/>
                <a:gd name="connsiteY6" fmla="*/ 72350 h 3229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55201" h="3229398">
                  <a:moveTo>
                    <a:pt x="2455201" y="0"/>
                  </a:moveTo>
                  <a:lnTo>
                    <a:pt x="2455201" y="3229398"/>
                  </a:lnTo>
                  <a:lnTo>
                    <a:pt x="1689979" y="3229398"/>
                  </a:lnTo>
                  <a:lnTo>
                    <a:pt x="1422643" y="3097535"/>
                  </a:lnTo>
                  <a:cubicBezTo>
                    <a:pt x="1104127" y="2940426"/>
                    <a:pt x="752661" y="2767066"/>
                    <a:pt x="364836" y="2575771"/>
                  </a:cubicBezTo>
                  <a:cubicBezTo>
                    <a:pt x="-85706" y="2353540"/>
                    <a:pt x="-127848" y="1727765"/>
                    <a:pt x="288058" y="1446658"/>
                  </a:cubicBezTo>
                  <a:cubicBezTo>
                    <a:pt x="288058" y="1446658"/>
                    <a:pt x="288058" y="1446658"/>
                    <a:pt x="2346818" y="72350"/>
                  </a:cubicBezTo>
                  <a:close/>
                </a:path>
              </a:pathLst>
            </a:custGeom>
            <a:solidFill>
              <a:srgbClr val="48A2A0">
                <a:alpha val="45000"/>
              </a:srgbClr>
            </a:solidFill>
            <a:ln>
              <a:noFill/>
            </a:ln>
            <a:effectLst/>
          </p:spPr>
          <p:txBody>
            <a:bodyPr vert="horz" wrap="square" lIns="91440" tIns="45720" rIns="91440" bIns="45720" numCol="1" anchor="t" anchorCtr="0" compatLnSpc="1">
              <a:prstTxWarp prst="textNoShape">
                <a:avLst/>
              </a:prstTxWarp>
              <a:noAutofit/>
            </a:bodyPr>
            <a:lstStyle/>
            <a:p>
              <a:pPr lvl="0"/>
              <a:endParaRPr lang="zh-CN" altLang="en-US">
                <a:solidFill>
                  <a:schemeClr val="tx1"/>
                </a:solidFill>
                <a:cs typeface="+mn-ea"/>
                <a:sym typeface="+mn-lt"/>
              </a:endParaRPr>
            </a:p>
          </p:txBody>
        </p:sp>
      </p:grpSp>
      <p:grpSp>
        <p:nvGrpSpPr>
          <p:cNvPr id="9" name="组合 8">
            <a:extLst>
              <a:ext uri="{FF2B5EF4-FFF2-40B4-BE49-F238E27FC236}">
                <a16:creationId xmlns="" xmlns:a16="http://schemas.microsoft.com/office/drawing/2014/main" id="{FE1F7005-2B10-4368-AA6E-018679BDEE0B}"/>
              </a:ext>
            </a:extLst>
          </p:cNvPr>
          <p:cNvGrpSpPr/>
          <p:nvPr/>
        </p:nvGrpSpPr>
        <p:grpSpPr>
          <a:xfrm rot="10800000">
            <a:off x="8987550" y="-577027"/>
            <a:ext cx="3204450" cy="4893654"/>
            <a:chOff x="-15240" y="3375944"/>
            <a:chExt cx="3204450" cy="4893654"/>
          </a:xfrm>
        </p:grpSpPr>
        <p:sp>
          <p:nvSpPr>
            <p:cNvPr id="10" name="íSliḑè">
              <a:extLst>
                <a:ext uri="{FF2B5EF4-FFF2-40B4-BE49-F238E27FC236}">
                  <a16:creationId xmlns="" xmlns:a16="http://schemas.microsoft.com/office/drawing/2014/main" id="{65E39635-9DFC-4AC7-A50B-0A92512C80DD}"/>
                </a:ext>
              </a:extLst>
            </p:cNvPr>
            <p:cNvSpPr/>
            <p:nvPr/>
          </p:nvSpPr>
          <p:spPr>
            <a:xfrm>
              <a:off x="-15240" y="3375944"/>
              <a:ext cx="3204450" cy="3482057"/>
            </a:xfrm>
            <a:custGeom>
              <a:avLst/>
              <a:gdLst>
                <a:gd name="connsiteX0" fmla="*/ 0 w 3204450"/>
                <a:gd name="connsiteY0" fmla="*/ 0 h 3482057"/>
                <a:gd name="connsiteX1" fmla="*/ 45983 w 3204450"/>
                <a:gd name="connsiteY1" fmla="*/ 11609 h 3482057"/>
                <a:gd name="connsiteX2" fmla="*/ 334914 w 3204450"/>
                <a:gd name="connsiteY2" fmla="*/ 204539 h 3482057"/>
                <a:gd name="connsiteX3" fmla="*/ 3098684 w 3204450"/>
                <a:gd name="connsiteY3" fmla="*/ 3361253 h 3482057"/>
                <a:gd name="connsiteX4" fmla="*/ 3204450 w 3204450"/>
                <a:gd name="connsiteY4" fmla="*/ 3482057 h 3482057"/>
                <a:gd name="connsiteX5" fmla="*/ 0 w 3204450"/>
                <a:gd name="connsiteY5" fmla="*/ 3482057 h 3482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04450" h="3482057">
                  <a:moveTo>
                    <a:pt x="0" y="0"/>
                  </a:moveTo>
                  <a:lnTo>
                    <a:pt x="45983" y="11609"/>
                  </a:lnTo>
                  <a:cubicBezTo>
                    <a:pt x="152616" y="46096"/>
                    <a:pt x="252790" y="109642"/>
                    <a:pt x="334914" y="204539"/>
                  </a:cubicBezTo>
                  <a:cubicBezTo>
                    <a:pt x="334914" y="204539"/>
                    <a:pt x="334914" y="204539"/>
                    <a:pt x="3098684" y="3361253"/>
                  </a:cubicBezTo>
                  <a:lnTo>
                    <a:pt x="3204450" y="3482057"/>
                  </a:lnTo>
                  <a:lnTo>
                    <a:pt x="0" y="3482057"/>
                  </a:lnTo>
                  <a:close/>
                </a:path>
              </a:pathLst>
            </a:custGeom>
            <a:solidFill>
              <a:srgbClr val="6C92C0">
                <a:alpha val="5000"/>
              </a:srgbClr>
            </a:solidFill>
            <a:ln>
              <a:noFill/>
            </a:ln>
            <a:effectLst/>
          </p:spPr>
          <p:txBody>
            <a:bodyPr vert="horz" wrap="square" lIns="91440" tIns="45720" rIns="91440" bIns="45720" numCol="1" anchor="t" anchorCtr="0" compatLnSpc="1">
              <a:prstTxWarp prst="textNoShape">
                <a:avLst/>
              </a:prstTxWarp>
              <a:noAutofit/>
            </a:bodyPr>
            <a:lstStyle/>
            <a:p>
              <a:pPr lvl="0"/>
              <a:endParaRPr lang="zh-CN" altLang="en-US">
                <a:solidFill>
                  <a:schemeClr val="tx1"/>
                </a:solidFill>
                <a:cs typeface="+mn-ea"/>
                <a:sym typeface="+mn-lt"/>
              </a:endParaRPr>
            </a:p>
          </p:txBody>
        </p:sp>
        <p:sp>
          <p:nvSpPr>
            <p:cNvPr id="11" name="íš1ïḋe">
              <a:extLst>
                <a:ext uri="{FF2B5EF4-FFF2-40B4-BE49-F238E27FC236}">
                  <a16:creationId xmlns="" xmlns:a16="http://schemas.microsoft.com/office/drawing/2014/main" id="{29907E5A-31DB-40A8-AA8D-93D6CA6C1A9A}"/>
                </a:ext>
              </a:extLst>
            </p:cNvPr>
            <p:cNvSpPr/>
            <p:nvPr/>
          </p:nvSpPr>
          <p:spPr>
            <a:xfrm>
              <a:off x="1" y="3977746"/>
              <a:ext cx="1366989" cy="4291852"/>
            </a:xfrm>
            <a:custGeom>
              <a:avLst/>
              <a:gdLst>
                <a:gd name="connsiteX0" fmla="*/ 899007 w 1366989"/>
                <a:gd name="connsiteY0" fmla="*/ 633 h 4291852"/>
                <a:gd name="connsiteX1" fmla="*/ 1343821 w 1366989"/>
                <a:gd name="connsiteY1" fmla="*/ 639191 h 4291852"/>
                <a:gd name="connsiteX2" fmla="*/ 316803 w 1366989"/>
                <a:gd name="connsiteY2" fmla="*/ 3970163 h 4291852"/>
                <a:gd name="connsiteX3" fmla="*/ 14549 w 1366989"/>
                <a:gd name="connsiteY3" fmla="*/ 4287566 h 4291852"/>
                <a:gd name="connsiteX4" fmla="*/ 0 w 1366989"/>
                <a:gd name="connsiteY4" fmla="*/ 4291852 h 4291852"/>
                <a:gd name="connsiteX5" fmla="*/ 0 w 1366989"/>
                <a:gd name="connsiteY5" fmla="*/ 186094 h 4291852"/>
                <a:gd name="connsiteX6" fmla="*/ 164343 w 1366989"/>
                <a:gd name="connsiteY6" fmla="*/ 148686 h 4291852"/>
                <a:gd name="connsiteX7" fmla="*/ 762612 w 1366989"/>
                <a:gd name="connsiteY7" fmla="*/ 12505 h 4291852"/>
                <a:gd name="connsiteX8" fmla="*/ 899007 w 1366989"/>
                <a:gd name="connsiteY8" fmla="*/ 633 h 42918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66989" h="4291852">
                  <a:moveTo>
                    <a:pt x="899007" y="633"/>
                  </a:moveTo>
                  <a:cubicBezTo>
                    <a:pt x="1208404" y="16359"/>
                    <a:pt x="1443395" y="322717"/>
                    <a:pt x="1343821" y="639191"/>
                  </a:cubicBezTo>
                  <a:cubicBezTo>
                    <a:pt x="1343821" y="639191"/>
                    <a:pt x="1343821" y="639191"/>
                    <a:pt x="316803" y="3970163"/>
                  </a:cubicBezTo>
                  <a:cubicBezTo>
                    <a:pt x="267015" y="4128400"/>
                    <a:pt x="151065" y="4237937"/>
                    <a:pt x="14549" y="4287566"/>
                  </a:cubicBezTo>
                  <a:lnTo>
                    <a:pt x="0" y="4291852"/>
                  </a:lnTo>
                  <a:lnTo>
                    <a:pt x="0" y="186094"/>
                  </a:lnTo>
                  <a:lnTo>
                    <a:pt x="164343" y="148686"/>
                  </a:lnTo>
                  <a:cubicBezTo>
                    <a:pt x="351042" y="106189"/>
                    <a:pt x="550189" y="60858"/>
                    <a:pt x="762612" y="12505"/>
                  </a:cubicBezTo>
                  <a:cubicBezTo>
                    <a:pt x="809090" y="2071"/>
                    <a:pt x="854808" y="-1613"/>
                    <a:pt x="899007" y="633"/>
                  </a:cubicBezTo>
                  <a:close/>
                </a:path>
              </a:pathLst>
            </a:custGeom>
            <a:solidFill>
              <a:srgbClr val="6C92C0">
                <a:alpha val="78000"/>
              </a:srgbClr>
            </a:solidFill>
            <a:ln>
              <a:noFill/>
            </a:ln>
            <a:effectLst/>
          </p:spPr>
          <p:txBody>
            <a:bodyPr vert="horz" wrap="square" lIns="91440" tIns="45720" rIns="91440" bIns="45720" numCol="1" anchor="t" anchorCtr="0" compatLnSpc="1">
              <a:prstTxWarp prst="textNoShape">
                <a:avLst/>
              </a:prstTxWarp>
              <a:noAutofit/>
            </a:bodyPr>
            <a:lstStyle/>
            <a:p>
              <a:pPr lvl="0"/>
              <a:endParaRPr lang="zh-CN" altLang="en-US">
                <a:solidFill>
                  <a:schemeClr val="tx1"/>
                </a:solidFill>
                <a:cs typeface="+mn-ea"/>
                <a:sym typeface="+mn-lt"/>
              </a:endParaRPr>
            </a:p>
          </p:txBody>
        </p:sp>
        <p:sp>
          <p:nvSpPr>
            <p:cNvPr id="12" name="iṡḻiďè">
              <a:extLst>
                <a:ext uri="{FF2B5EF4-FFF2-40B4-BE49-F238E27FC236}">
                  <a16:creationId xmlns="" xmlns:a16="http://schemas.microsoft.com/office/drawing/2014/main" id="{1F967B35-9443-49EB-84D0-6748AC279B08}"/>
                </a:ext>
              </a:extLst>
            </p:cNvPr>
            <p:cNvSpPr>
              <a:spLocks/>
            </p:cNvSpPr>
            <p:nvPr/>
          </p:nvSpPr>
          <p:spPr bwMode="auto">
            <a:xfrm rot="17341789">
              <a:off x="632431" y="4600824"/>
              <a:ext cx="1191816" cy="1032298"/>
            </a:xfrm>
            <a:custGeom>
              <a:avLst/>
              <a:gdLst>
                <a:gd name="T0" fmla="*/ 504 w 1231"/>
                <a:gd name="T1" fmla="*/ 86 h 1067"/>
                <a:gd name="T2" fmla="*/ 49 w 1231"/>
                <a:gd name="T3" fmla="*/ 874 h 1067"/>
                <a:gd name="T4" fmla="*/ 161 w 1231"/>
                <a:gd name="T5" fmla="*/ 1067 h 1067"/>
                <a:gd name="T6" fmla="*/ 1070 w 1231"/>
                <a:gd name="T7" fmla="*/ 1067 h 1067"/>
                <a:gd name="T8" fmla="*/ 1182 w 1231"/>
                <a:gd name="T9" fmla="*/ 874 h 1067"/>
                <a:gd name="T10" fmla="*/ 727 w 1231"/>
                <a:gd name="T11" fmla="*/ 86 h 1067"/>
                <a:gd name="T12" fmla="*/ 504 w 1231"/>
                <a:gd name="T13" fmla="*/ 86 h 1067"/>
              </a:gdLst>
              <a:ahLst/>
              <a:cxnLst>
                <a:cxn ang="0">
                  <a:pos x="T0" y="T1"/>
                </a:cxn>
                <a:cxn ang="0">
                  <a:pos x="T2" y="T3"/>
                </a:cxn>
                <a:cxn ang="0">
                  <a:pos x="T4" y="T5"/>
                </a:cxn>
                <a:cxn ang="0">
                  <a:pos x="T6" y="T7"/>
                </a:cxn>
                <a:cxn ang="0">
                  <a:pos x="T8" y="T9"/>
                </a:cxn>
                <a:cxn ang="0">
                  <a:pos x="T10" y="T11"/>
                </a:cxn>
                <a:cxn ang="0">
                  <a:pos x="T12" y="T13"/>
                </a:cxn>
              </a:cxnLst>
              <a:rect l="0" t="0" r="r" b="b"/>
              <a:pathLst>
                <a:path w="1231" h="1067">
                  <a:moveTo>
                    <a:pt x="504" y="86"/>
                  </a:moveTo>
                  <a:cubicBezTo>
                    <a:pt x="49" y="874"/>
                    <a:pt x="49" y="874"/>
                    <a:pt x="49" y="874"/>
                  </a:cubicBezTo>
                  <a:cubicBezTo>
                    <a:pt x="0" y="960"/>
                    <a:pt x="62" y="1067"/>
                    <a:pt x="161" y="1067"/>
                  </a:cubicBezTo>
                  <a:cubicBezTo>
                    <a:pt x="1070" y="1067"/>
                    <a:pt x="1070" y="1067"/>
                    <a:pt x="1070" y="1067"/>
                  </a:cubicBezTo>
                  <a:cubicBezTo>
                    <a:pt x="1170" y="1067"/>
                    <a:pt x="1231" y="960"/>
                    <a:pt x="1182" y="874"/>
                  </a:cubicBezTo>
                  <a:cubicBezTo>
                    <a:pt x="727" y="86"/>
                    <a:pt x="727" y="86"/>
                    <a:pt x="727" y="86"/>
                  </a:cubicBezTo>
                  <a:cubicBezTo>
                    <a:pt x="678" y="0"/>
                    <a:pt x="554" y="0"/>
                    <a:pt x="504" y="86"/>
                  </a:cubicBezTo>
                  <a:close/>
                </a:path>
              </a:pathLst>
            </a:custGeom>
            <a:solidFill>
              <a:srgbClr val="48A2A0">
                <a:alpha val="68000"/>
              </a:srgbClr>
            </a:solidFill>
            <a:ln>
              <a:noFill/>
            </a:ln>
            <a:effectLst/>
          </p:spPr>
          <p:txBody>
            <a:bodyPr vert="horz" wrap="square" lIns="91440" tIns="45720" rIns="91440" bIns="45720" numCol="1" anchor="t" anchorCtr="0" compatLnSpc="1">
              <a:prstTxWarp prst="textNoShape">
                <a:avLst/>
              </a:prstTxWarp>
            </a:bodyPr>
            <a:lstStyle/>
            <a:p>
              <a:endParaRPr lang="zh-CN" altLang="en-US" sz="1800">
                <a:cs typeface="+mn-ea"/>
                <a:sym typeface="+mn-lt"/>
              </a:endParaRPr>
            </a:p>
          </p:txBody>
        </p:sp>
      </p:grpSp>
      <p:grpSp>
        <p:nvGrpSpPr>
          <p:cNvPr id="13" name="组合 12"/>
          <p:cNvGrpSpPr/>
          <p:nvPr/>
        </p:nvGrpSpPr>
        <p:grpSpPr>
          <a:xfrm rot="10800000">
            <a:off x="133732" y="123433"/>
            <a:ext cx="1010103" cy="857396"/>
            <a:chOff x="-39567" y="0"/>
            <a:chExt cx="1677745" cy="1424104"/>
          </a:xfrm>
        </p:grpSpPr>
        <p:sp>
          <p:nvSpPr>
            <p:cNvPr id="14" name="iṡḻiďè"/>
            <p:cNvSpPr>
              <a:spLocks/>
            </p:cNvSpPr>
            <p:nvPr/>
          </p:nvSpPr>
          <p:spPr bwMode="auto">
            <a:xfrm rot="16200000">
              <a:off x="435146" y="139193"/>
              <a:ext cx="1289315" cy="1116748"/>
            </a:xfrm>
            <a:custGeom>
              <a:avLst/>
              <a:gdLst>
                <a:gd name="T0" fmla="*/ 504 w 1231"/>
                <a:gd name="T1" fmla="*/ 86 h 1067"/>
                <a:gd name="T2" fmla="*/ 49 w 1231"/>
                <a:gd name="T3" fmla="*/ 874 h 1067"/>
                <a:gd name="T4" fmla="*/ 161 w 1231"/>
                <a:gd name="T5" fmla="*/ 1067 h 1067"/>
                <a:gd name="T6" fmla="*/ 1070 w 1231"/>
                <a:gd name="T7" fmla="*/ 1067 h 1067"/>
                <a:gd name="T8" fmla="*/ 1182 w 1231"/>
                <a:gd name="T9" fmla="*/ 874 h 1067"/>
                <a:gd name="T10" fmla="*/ 727 w 1231"/>
                <a:gd name="T11" fmla="*/ 86 h 1067"/>
                <a:gd name="T12" fmla="*/ 504 w 1231"/>
                <a:gd name="T13" fmla="*/ 86 h 1067"/>
              </a:gdLst>
              <a:ahLst/>
              <a:cxnLst>
                <a:cxn ang="0">
                  <a:pos x="T0" y="T1"/>
                </a:cxn>
                <a:cxn ang="0">
                  <a:pos x="T2" y="T3"/>
                </a:cxn>
                <a:cxn ang="0">
                  <a:pos x="T4" y="T5"/>
                </a:cxn>
                <a:cxn ang="0">
                  <a:pos x="T6" y="T7"/>
                </a:cxn>
                <a:cxn ang="0">
                  <a:pos x="T8" y="T9"/>
                </a:cxn>
                <a:cxn ang="0">
                  <a:pos x="T10" y="T11"/>
                </a:cxn>
                <a:cxn ang="0">
                  <a:pos x="T12" y="T13"/>
                </a:cxn>
              </a:cxnLst>
              <a:rect l="0" t="0" r="r" b="b"/>
              <a:pathLst>
                <a:path w="1231" h="1067">
                  <a:moveTo>
                    <a:pt x="504" y="86"/>
                  </a:moveTo>
                  <a:cubicBezTo>
                    <a:pt x="49" y="874"/>
                    <a:pt x="49" y="874"/>
                    <a:pt x="49" y="874"/>
                  </a:cubicBezTo>
                  <a:cubicBezTo>
                    <a:pt x="0" y="960"/>
                    <a:pt x="62" y="1067"/>
                    <a:pt x="161" y="1067"/>
                  </a:cubicBezTo>
                  <a:cubicBezTo>
                    <a:pt x="1070" y="1067"/>
                    <a:pt x="1070" y="1067"/>
                    <a:pt x="1070" y="1067"/>
                  </a:cubicBezTo>
                  <a:cubicBezTo>
                    <a:pt x="1170" y="1067"/>
                    <a:pt x="1231" y="960"/>
                    <a:pt x="1182" y="874"/>
                  </a:cubicBezTo>
                  <a:cubicBezTo>
                    <a:pt x="727" y="86"/>
                    <a:pt x="727" y="86"/>
                    <a:pt x="727" y="86"/>
                  </a:cubicBezTo>
                  <a:cubicBezTo>
                    <a:pt x="678" y="0"/>
                    <a:pt x="554" y="0"/>
                    <a:pt x="504" y="86"/>
                  </a:cubicBezTo>
                  <a:close/>
                </a:path>
              </a:pathLst>
            </a:custGeom>
            <a:solidFill>
              <a:srgbClr val="6C92C0">
                <a:alpha val="68000"/>
              </a:srgbClr>
            </a:solidFill>
            <a:ln>
              <a:noFill/>
            </a:ln>
            <a:effectLst/>
          </p:spPr>
          <p:txBody>
            <a:bodyPr vert="horz" wrap="square" lIns="91440" tIns="45720" rIns="91440" bIns="45720" numCol="1" anchor="t" anchorCtr="0" compatLnSpc="1">
              <a:prstTxWarp prst="textNoShape">
                <a:avLst/>
              </a:prstTxWarp>
            </a:bodyPr>
            <a:lstStyle/>
            <a:p>
              <a:endParaRPr lang="zh-CN" altLang="en-US" sz="1800">
                <a:cs typeface="+mn-ea"/>
                <a:sym typeface="+mn-lt"/>
              </a:endParaRPr>
            </a:p>
          </p:txBody>
        </p:sp>
        <p:sp>
          <p:nvSpPr>
            <p:cNvPr id="15" name="iṡḻiďè"/>
            <p:cNvSpPr>
              <a:spLocks/>
            </p:cNvSpPr>
            <p:nvPr/>
          </p:nvSpPr>
          <p:spPr bwMode="auto">
            <a:xfrm rot="16200000">
              <a:off x="-134871" y="95304"/>
              <a:ext cx="1424104" cy="1233496"/>
            </a:xfrm>
            <a:custGeom>
              <a:avLst/>
              <a:gdLst>
                <a:gd name="T0" fmla="*/ 504 w 1231"/>
                <a:gd name="T1" fmla="*/ 86 h 1067"/>
                <a:gd name="T2" fmla="*/ 49 w 1231"/>
                <a:gd name="T3" fmla="*/ 874 h 1067"/>
                <a:gd name="T4" fmla="*/ 161 w 1231"/>
                <a:gd name="T5" fmla="*/ 1067 h 1067"/>
                <a:gd name="T6" fmla="*/ 1070 w 1231"/>
                <a:gd name="T7" fmla="*/ 1067 h 1067"/>
                <a:gd name="T8" fmla="*/ 1182 w 1231"/>
                <a:gd name="T9" fmla="*/ 874 h 1067"/>
                <a:gd name="T10" fmla="*/ 727 w 1231"/>
                <a:gd name="T11" fmla="*/ 86 h 1067"/>
                <a:gd name="T12" fmla="*/ 504 w 1231"/>
                <a:gd name="T13" fmla="*/ 86 h 1067"/>
              </a:gdLst>
              <a:ahLst/>
              <a:cxnLst>
                <a:cxn ang="0">
                  <a:pos x="T0" y="T1"/>
                </a:cxn>
                <a:cxn ang="0">
                  <a:pos x="T2" y="T3"/>
                </a:cxn>
                <a:cxn ang="0">
                  <a:pos x="T4" y="T5"/>
                </a:cxn>
                <a:cxn ang="0">
                  <a:pos x="T6" y="T7"/>
                </a:cxn>
                <a:cxn ang="0">
                  <a:pos x="T8" y="T9"/>
                </a:cxn>
                <a:cxn ang="0">
                  <a:pos x="T10" y="T11"/>
                </a:cxn>
                <a:cxn ang="0">
                  <a:pos x="T12" y="T13"/>
                </a:cxn>
              </a:cxnLst>
              <a:rect l="0" t="0" r="r" b="b"/>
              <a:pathLst>
                <a:path w="1231" h="1067">
                  <a:moveTo>
                    <a:pt x="504" y="86"/>
                  </a:moveTo>
                  <a:cubicBezTo>
                    <a:pt x="49" y="874"/>
                    <a:pt x="49" y="874"/>
                    <a:pt x="49" y="874"/>
                  </a:cubicBezTo>
                  <a:cubicBezTo>
                    <a:pt x="0" y="960"/>
                    <a:pt x="62" y="1067"/>
                    <a:pt x="161" y="1067"/>
                  </a:cubicBezTo>
                  <a:cubicBezTo>
                    <a:pt x="1070" y="1067"/>
                    <a:pt x="1070" y="1067"/>
                    <a:pt x="1070" y="1067"/>
                  </a:cubicBezTo>
                  <a:cubicBezTo>
                    <a:pt x="1170" y="1067"/>
                    <a:pt x="1231" y="960"/>
                    <a:pt x="1182" y="874"/>
                  </a:cubicBezTo>
                  <a:cubicBezTo>
                    <a:pt x="727" y="86"/>
                    <a:pt x="727" y="86"/>
                    <a:pt x="727" y="86"/>
                  </a:cubicBezTo>
                  <a:cubicBezTo>
                    <a:pt x="678" y="0"/>
                    <a:pt x="554" y="0"/>
                    <a:pt x="504" y="86"/>
                  </a:cubicBezTo>
                  <a:close/>
                </a:path>
              </a:pathLst>
            </a:custGeom>
            <a:solidFill>
              <a:srgbClr val="48A2A0">
                <a:alpha val="68000"/>
              </a:srgbClr>
            </a:solidFill>
            <a:ln>
              <a:noFill/>
            </a:ln>
            <a:effectLst/>
          </p:spPr>
          <p:txBody>
            <a:bodyPr vert="horz" wrap="square" lIns="91440" tIns="45720" rIns="91440" bIns="45720" numCol="1" anchor="t" anchorCtr="0" compatLnSpc="1">
              <a:prstTxWarp prst="textNoShape">
                <a:avLst/>
              </a:prstTxWarp>
            </a:bodyPr>
            <a:lstStyle/>
            <a:p>
              <a:endParaRPr lang="zh-CN" altLang="en-US" sz="1800">
                <a:cs typeface="+mn-ea"/>
                <a:sym typeface="+mn-lt"/>
              </a:endParaRPr>
            </a:p>
          </p:txBody>
        </p:sp>
      </p:grpSp>
      <p:sp>
        <p:nvSpPr>
          <p:cNvPr id="16" name="矩形 15"/>
          <p:cNvSpPr/>
          <p:nvPr/>
        </p:nvSpPr>
        <p:spPr>
          <a:xfrm>
            <a:off x="1438275" y="314325"/>
            <a:ext cx="3829050" cy="369332"/>
          </a:xfrm>
          <a:prstGeom prst="rect">
            <a:avLst/>
          </a:prstGeom>
        </p:spPr>
        <p:txBody>
          <a:bodyPr wrap="square">
            <a:spAutoFit/>
          </a:bodyPr>
          <a:lstStyle/>
          <a:p>
            <a:r>
              <a:rPr lang="zh-CN" altLang="en-US" spc="300" dirty="0" smtClean="0">
                <a:solidFill>
                  <a:schemeClr val="tx2"/>
                </a:solidFill>
                <a:cs typeface="+mn-ea"/>
                <a:sym typeface="+mn-lt"/>
              </a:rPr>
              <a:t>绩效报告填报</a:t>
            </a:r>
            <a:r>
              <a:rPr lang="en-US" altLang="zh-CN" spc="300" dirty="0" smtClean="0">
                <a:solidFill>
                  <a:schemeClr val="tx2"/>
                </a:solidFill>
                <a:cs typeface="+mn-ea"/>
                <a:sym typeface="+mn-lt"/>
              </a:rPr>
              <a:t>-</a:t>
            </a:r>
            <a:r>
              <a:rPr lang="zh-CN" altLang="en-US" spc="300" dirty="0" smtClean="0">
                <a:solidFill>
                  <a:schemeClr val="tx2"/>
                </a:solidFill>
                <a:cs typeface="+mn-ea"/>
                <a:sym typeface="+mn-lt"/>
              </a:rPr>
              <a:t>绩效自评表案例</a:t>
            </a:r>
            <a:endParaRPr lang="zh-CN" altLang="en-US" spc="300" dirty="0">
              <a:solidFill>
                <a:schemeClr val="tx2"/>
              </a:solidFill>
              <a:cs typeface="+mn-ea"/>
              <a:sym typeface="+mn-lt"/>
            </a:endParaRPr>
          </a:p>
        </p:txBody>
      </p:sp>
      <p:sp>
        <p:nvSpPr>
          <p:cNvPr id="17" name="TextBox 16"/>
          <p:cNvSpPr txBox="1"/>
          <p:nvPr/>
        </p:nvSpPr>
        <p:spPr>
          <a:xfrm>
            <a:off x="1885952" y="834569"/>
            <a:ext cx="7101598" cy="523220"/>
          </a:xfrm>
          <a:prstGeom prst="rect">
            <a:avLst/>
          </a:prstGeom>
          <a:noFill/>
        </p:spPr>
        <p:txBody>
          <a:bodyPr wrap="square" rtlCol="0">
            <a:spAutoFit/>
          </a:bodyPr>
          <a:lstStyle/>
          <a:p>
            <a:r>
              <a:rPr lang="en-US" altLang="zh-CN" sz="2800" dirty="0" smtClean="0">
                <a:latin typeface="仿宋" panose="02010609060101010101" pitchFamily="49" charset="-122"/>
                <a:ea typeface="仿宋" panose="02010609060101010101" pitchFamily="49" charset="-122"/>
              </a:rPr>
              <a:t>    </a:t>
            </a:r>
            <a:r>
              <a:rPr lang="zh-CN" altLang="en-US" sz="2800" dirty="0" smtClean="0">
                <a:latin typeface="仿宋" panose="02010609060101010101" pitchFamily="49" charset="-122"/>
                <a:ea typeface="仿宋" panose="02010609060101010101" pitchFamily="49" charset="-122"/>
              </a:rPr>
              <a:t>案例：比较完善</a:t>
            </a:r>
            <a:endParaRPr lang="zh-CN" altLang="zh-CN" sz="2800" dirty="0">
              <a:latin typeface="仿宋" panose="02010609060101010101" pitchFamily="49" charset="-122"/>
              <a:ea typeface="仿宋" panose="02010609060101010101" pitchFamily="49" charset="-122"/>
            </a:endParaRPr>
          </a:p>
        </p:txBody>
      </p:sp>
      <p:graphicFrame>
        <p:nvGraphicFramePr>
          <p:cNvPr id="3" name="表格 2"/>
          <p:cNvGraphicFramePr>
            <a:graphicFrameLocks noGrp="1"/>
          </p:cNvGraphicFramePr>
          <p:nvPr>
            <p:extLst>
              <p:ext uri="{D42A27DB-BD31-4B8C-83A1-F6EECF244321}">
                <p14:modId xmlns:p14="http://schemas.microsoft.com/office/powerpoint/2010/main" val="3945881198"/>
              </p:ext>
            </p:extLst>
          </p:nvPr>
        </p:nvGraphicFramePr>
        <p:xfrm>
          <a:off x="2181227" y="1568899"/>
          <a:ext cx="7386637" cy="3910992"/>
        </p:xfrm>
        <a:graphic>
          <a:graphicData uri="http://schemas.openxmlformats.org/drawingml/2006/table">
            <a:tbl>
              <a:tblPr>
                <a:tableStyleId>{5C22544A-7EE6-4342-B048-85BDC9FD1C3A}</a:tableStyleId>
              </a:tblPr>
              <a:tblGrid>
                <a:gridCol w="825825"/>
                <a:gridCol w="695125"/>
                <a:gridCol w="825825"/>
                <a:gridCol w="1654980"/>
                <a:gridCol w="1654980"/>
                <a:gridCol w="864951"/>
                <a:gridCol w="864951"/>
              </a:tblGrid>
              <a:tr h="409379">
                <a:tc rowSpan="10">
                  <a:txBody>
                    <a:bodyPr/>
                    <a:lstStyle/>
                    <a:p>
                      <a:pPr algn="ctr">
                        <a:lnSpc>
                          <a:spcPts val="1200"/>
                        </a:lnSpc>
                        <a:spcAft>
                          <a:spcPts val="0"/>
                        </a:spcAft>
                      </a:pPr>
                      <a:r>
                        <a:rPr lang="zh-CN" sz="900" kern="0" dirty="0">
                          <a:effectLst/>
                        </a:rPr>
                        <a:t>绩</a:t>
                      </a:r>
                      <a:r>
                        <a:rPr lang="en-US" sz="900" kern="0" dirty="0">
                          <a:effectLst/>
                        </a:rPr>
                        <a:t/>
                      </a:r>
                      <a:br>
                        <a:rPr lang="en-US" sz="900" kern="0" dirty="0">
                          <a:effectLst/>
                        </a:rPr>
                      </a:br>
                      <a:r>
                        <a:rPr lang="zh-CN" sz="900" kern="0" dirty="0">
                          <a:effectLst/>
                        </a:rPr>
                        <a:t>效</a:t>
                      </a:r>
                      <a:r>
                        <a:rPr lang="en-US" sz="900" kern="0" dirty="0">
                          <a:effectLst/>
                        </a:rPr>
                        <a:t/>
                      </a:r>
                      <a:br>
                        <a:rPr lang="en-US" sz="900" kern="0" dirty="0">
                          <a:effectLst/>
                        </a:rPr>
                      </a:br>
                      <a:r>
                        <a:rPr lang="zh-CN" sz="900" kern="0" dirty="0">
                          <a:effectLst/>
                        </a:rPr>
                        <a:t>指</a:t>
                      </a:r>
                      <a:r>
                        <a:rPr lang="en-US" sz="900" kern="0" dirty="0">
                          <a:effectLst/>
                        </a:rPr>
                        <a:t/>
                      </a:r>
                      <a:br>
                        <a:rPr lang="en-US" sz="900" kern="0" dirty="0">
                          <a:effectLst/>
                        </a:rPr>
                      </a:br>
                      <a:r>
                        <a:rPr lang="zh-CN" sz="900" kern="0" dirty="0">
                          <a:effectLst/>
                        </a:rPr>
                        <a:t>标</a:t>
                      </a:r>
                      <a:endParaRPr lang="zh-CN" sz="1050" kern="100" dirty="0">
                        <a:effectLst/>
                        <a:latin typeface="Calibri"/>
                        <a:ea typeface="宋体"/>
                        <a:cs typeface="Times New Roman"/>
                      </a:endParaRPr>
                    </a:p>
                  </a:txBody>
                  <a:tcPr marL="68580" marR="68580" marT="0" marB="0" anchor="ctr"/>
                </a:tc>
                <a:tc>
                  <a:txBody>
                    <a:bodyPr/>
                    <a:lstStyle/>
                    <a:p>
                      <a:pPr algn="ctr">
                        <a:lnSpc>
                          <a:spcPts val="1200"/>
                        </a:lnSpc>
                        <a:spcAft>
                          <a:spcPts val="0"/>
                        </a:spcAft>
                      </a:pPr>
                      <a:r>
                        <a:rPr lang="zh-CN" sz="900" kern="0">
                          <a:effectLst/>
                        </a:rPr>
                        <a:t>一级指标</a:t>
                      </a:r>
                      <a:endParaRPr lang="zh-CN" sz="1050" kern="100">
                        <a:effectLst/>
                        <a:latin typeface="Calibri"/>
                        <a:ea typeface="宋体"/>
                        <a:cs typeface="Times New Roman"/>
                      </a:endParaRPr>
                    </a:p>
                  </a:txBody>
                  <a:tcPr marL="68580" marR="68580" marT="0" marB="0" anchor="ctr"/>
                </a:tc>
                <a:tc>
                  <a:txBody>
                    <a:bodyPr/>
                    <a:lstStyle/>
                    <a:p>
                      <a:pPr algn="ctr">
                        <a:lnSpc>
                          <a:spcPts val="1200"/>
                        </a:lnSpc>
                        <a:spcAft>
                          <a:spcPts val="0"/>
                        </a:spcAft>
                      </a:pPr>
                      <a:r>
                        <a:rPr lang="zh-CN" sz="900" kern="0">
                          <a:effectLst/>
                        </a:rPr>
                        <a:t>权重</a:t>
                      </a:r>
                      <a:endParaRPr lang="zh-CN" sz="1050" kern="100">
                        <a:effectLst/>
                        <a:latin typeface="Calibri"/>
                        <a:ea typeface="宋体"/>
                        <a:cs typeface="Times New Roman"/>
                      </a:endParaRPr>
                    </a:p>
                  </a:txBody>
                  <a:tcPr marL="68580" marR="68580" marT="0" marB="0" anchor="ctr"/>
                </a:tc>
                <a:tc>
                  <a:txBody>
                    <a:bodyPr/>
                    <a:lstStyle/>
                    <a:p>
                      <a:pPr algn="ctr">
                        <a:lnSpc>
                          <a:spcPts val="1200"/>
                        </a:lnSpc>
                        <a:spcAft>
                          <a:spcPts val="0"/>
                        </a:spcAft>
                      </a:pPr>
                      <a:r>
                        <a:rPr lang="zh-CN" sz="900" kern="0">
                          <a:effectLst/>
                        </a:rPr>
                        <a:t>二级指标</a:t>
                      </a:r>
                      <a:endParaRPr lang="zh-CN" sz="1050" kern="100">
                        <a:effectLst/>
                        <a:latin typeface="Calibri"/>
                        <a:ea typeface="宋体"/>
                        <a:cs typeface="Times New Roman"/>
                      </a:endParaRPr>
                    </a:p>
                  </a:txBody>
                  <a:tcPr marL="68580" marR="68580" marT="0" marB="0" anchor="ctr"/>
                </a:tc>
                <a:tc>
                  <a:txBody>
                    <a:bodyPr/>
                    <a:lstStyle/>
                    <a:p>
                      <a:pPr algn="ctr">
                        <a:lnSpc>
                          <a:spcPts val="1200"/>
                        </a:lnSpc>
                        <a:spcAft>
                          <a:spcPts val="0"/>
                        </a:spcAft>
                      </a:pPr>
                      <a:r>
                        <a:rPr lang="zh-CN" sz="900" kern="0">
                          <a:effectLst/>
                        </a:rPr>
                        <a:t>三级指标</a:t>
                      </a:r>
                      <a:endParaRPr lang="zh-CN" sz="1050" kern="100">
                        <a:effectLst/>
                        <a:latin typeface="Calibri"/>
                        <a:ea typeface="宋体"/>
                        <a:cs typeface="Times New Roman"/>
                      </a:endParaRPr>
                    </a:p>
                  </a:txBody>
                  <a:tcPr marL="68580" marR="68580" marT="0" marB="0" anchor="ctr"/>
                </a:tc>
                <a:tc>
                  <a:txBody>
                    <a:bodyPr/>
                    <a:lstStyle/>
                    <a:p>
                      <a:pPr algn="ctr">
                        <a:lnSpc>
                          <a:spcPts val="1200"/>
                        </a:lnSpc>
                        <a:spcAft>
                          <a:spcPts val="0"/>
                        </a:spcAft>
                      </a:pPr>
                      <a:r>
                        <a:rPr lang="zh-CN" sz="900" kern="0">
                          <a:effectLst/>
                        </a:rPr>
                        <a:t>年度</a:t>
                      </a:r>
                      <a:endParaRPr lang="zh-CN" sz="1050" kern="100">
                        <a:effectLst/>
                      </a:endParaRPr>
                    </a:p>
                    <a:p>
                      <a:pPr algn="ctr">
                        <a:lnSpc>
                          <a:spcPts val="1200"/>
                        </a:lnSpc>
                        <a:spcAft>
                          <a:spcPts val="0"/>
                        </a:spcAft>
                      </a:pPr>
                      <a:r>
                        <a:rPr lang="zh-CN" sz="900" kern="0">
                          <a:effectLst/>
                        </a:rPr>
                        <a:t>指标值</a:t>
                      </a:r>
                      <a:endParaRPr lang="zh-CN" sz="1050" kern="100">
                        <a:effectLst/>
                        <a:latin typeface="Calibri"/>
                        <a:ea typeface="宋体"/>
                        <a:cs typeface="Times New Roman"/>
                      </a:endParaRPr>
                    </a:p>
                  </a:txBody>
                  <a:tcPr marL="68580" marR="68580" marT="0" marB="0" anchor="ctr"/>
                </a:tc>
                <a:tc>
                  <a:txBody>
                    <a:bodyPr/>
                    <a:lstStyle/>
                    <a:p>
                      <a:pPr algn="ctr">
                        <a:lnSpc>
                          <a:spcPts val="1200"/>
                        </a:lnSpc>
                        <a:spcAft>
                          <a:spcPts val="0"/>
                        </a:spcAft>
                      </a:pPr>
                      <a:r>
                        <a:rPr lang="zh-CN" sz="900" kern="0">
                          <a:effectLst/>
                        </a:rPr>
                        <a:t>实际</a:t>
                      </a:r>
                      <a:endParaRPr lang="zh-CN" sz="1050" kern="100">
                        <a:effectLst/>
                      </a:endParaRPr>
                    </a:p>
                    <a:p>
                      <a:pPr algn="ctr">
                        <a:lnSpc>
                          <a:spcPts val="1200"/>
                        </a:lnSpc>
                        <a:spcAft>
                          <a:spcPts val="0"/>
                        </a:spcAft>
                      </a:pPr>
                      <a:r>
                        <a:rPr lang="zh-CN" sz="900" kern="0">
                          <a:effectLst/>
                        </a:rPr>
                        <a:t>完成值</a:t>
                      </a:r>
                      <a:endParaRPr lang="zh-CN" sz="1050" kern="100">
                        <a:effectLst/>
                        <a:latin typeface="Calibri"/>
                        <a:ea typeface="宋体"/>
                        <a:cs typeface="Times New Roman"/>
                      </a:endParaRPr>
                    </a:p>
                  </a:txBody>
                  <a:tcPr marL="68580" marR="68580" marT="0" marB="0" anchor="ctr"/>
                </a:tc>
              </a:tr>
              <a:tr h="346398">
                <a:tc vMerge="1">
                  <a:txBody>
                    <a:bodyPr/>
                    <a:lstStyle/>
                    <a:p>
                      <a:endParaRPr lang="zh-CN" altLang="en-US"/>
                    </a:p>
                  </a:txBody>
                  <a:tcPr/>
                </a:tc>
                <a:tc rowSpan="4">
                  <a:txBody>
                    <a:bodyPr/>
                    <a:lstStyle/>
                    <a:p>
                      <a:pPr algn="ctr">
                        <a:lnSpc>
                          <a:spcPts val="1200"/>
                        </a:lnSpc>
                        <a:spcAft>
                          <a:spcPts val="0"/>
                        </a:spcAft>
                      </a:pPr>
                      <a:r>
                        <a:rPr lang="zh-CN" sz="900" kern="0">
                          <a:effectLst/>
                        </a:rPr>
                        <a:t>产出指标</a:t>
                      </a:r>
                      <a:endParaRPr lang="zh-CN" sz="1050" kern="100">
                        <a:effectLst/>
                        <a:latin typeface="Calibri"/>
                        <a:ea typeface="宋体"/>
                        <a:cs typeface="Times New Roman"/>
                      </a:endParaRPr>
                    </a:p>
                  </a:txBody>
                  <a:tcPr marL="68580" marR="68580" marT="0" marB="0" anchor="ctr"/>
                </a:tc>
                <a:tc rowSpan="4">
                  <a:txBody>
                    <a:bodyPr/>
                    <a:lstStyle/>
                    <a:p>
                      <a:pPr algn="ctr">
                        <a:lnSpc>
                          <a:spcPts val="1200"/>
                        </a:lnSpc>
                        <a:spcAft>
                          <a:spcPts val="0"/>
                        </a:spcAft>
                      </a:pPr>
                      <a:r>
                        <a:rPr lang="en-US" sz="900" kern="0" dirty="0">
                          <a:effectLst/>
                        </a:rPr>
                        <a:t>50</a:t>
                      </a:r>
                      <a:endParaRPr lang="zh-CN" sz="1050" kern="100" dirty="0">
                        <a:effectLst/>
                        <a:latin typeface="Calibri"/>
                        <a:ea typeface="宋体"/>
                        <a:cs typeface="Times New Roman"/>
                      </a:endParaRPr>
                    </a:p>
                  </a:txBody>
                  <a:tcPr marL="68580" marR="68580" marT="0" marB="0" anchor="ctr"/>
                </a:tc>
                <a:tc>
                  <a:txBody>
                    <a:bodyPr/>
                    <a:lstStyle/>
                    <a:p>
                      <a:pPr algn="ctr">
                        <a:lnSpc>
                          <a:spcPts val="1200"/>
                        </a:lnSpc>
                        <a:spcAft>
                          <a:spcPts val="0"/>
                        </a:spcAft>
                      </a:pPr>
                      <a:r>
                        <a:rPr lang="zh-CN" sz="900" kern="0">
                          <a:effectLst/>
                        </a:rPr>
                        <a:t>数量指标</a:t>
                      </a:r>
                      <a:endParaRPr lang="zh-CN" sz="1050" kern="100">
                        <a:effectLst/>
                        <a:latin typeface="Calibri"/>
                        <a:ea typeface="宋体"/>
                        <a:cs typeface="Times New Roman"/>
                      </a:endParaRPr>
                    </a:p>
                  </a:txBody>
                  <a:tcPr marL="68580" marR="68580" marT="0" marB="0" anchor="ctr"/>
                </a:tc>
                <a:tc>
                  <a:txBody>
                    <a:bodyPr/>
                    <a:lstStyle/>
                    <a:p>
                      <a:pPr algn="l">
                        <a:lnSpc>
                          <a:spcPts val="1200"/>
                        </a:lnSpc>
                        <a:spcAft>
                          <a:spcPts val="0"/>
                        </a:spcAft>
                      </a:pPr>
                      <a:r>
                        <a:rPr lang="zh-CN" altLang="en-US" sz="1050" kern="100" dirty="0" smtClean="0">
                          <a:effectLst/>
                          <a:latin typeface="Calibri"/>
                          <a:ea typeface="宋体"/>
                          <a:cs typeface="Times New Roman"/>
                        </a:rPr>
                        <a:t>参加世赛相关新闻媒体报道数量</a:t>
                      </a:r>
                      <a:r>
                        <a:rPr lang="en-US" altLang="zh-CN" sz="1050" kern="100" dirty="0" smtClean="0">
                          <a:effectLst/>
                          <a:latin typeface="Calibri"/>
                          <a:ea typeface="宋体"/>
                          <a:cs typeface="Times New Roman"/>
                        </a:rPr>
                        <a:t>---</a:t>
                      </a:r>
                      <a:r>
                        <a:rPr lang="zh-CN" altLang="en-US" sz="1050" kern="100" dirty="0" smtClean="0">
                          <a:effectLst/>
                          <a:latin typeface="Calibri"/>
                          <a:ea typeface="宋体"/>
                          <a:cs typeface="Times New Roman"/>
                        </a:rPr>
                        <a:t>新闻曝光率</a:t>
                      </a:r>
                      <a:endParaRPr lang="zh-CN" sz="1050" kern="100" dirty="0">
                        <a:effectLst/>
                        <a:latin typeface="Calibri"/>
                        <a:ea typeface="宋体"/>
                        <a:cs typeface="Times New Roman"/>
                      </a:endParaRPr>
                    </a:p>
                  </a:txBody>
                  <a:tcPr marL="68580" marR="68580" marT="0" marB="0" anchor="ctr"/>
                </a:tc>
                <a:tc>
                  <a:txBody>
                    <a:bodyPr/>
                    <a:lstStyle/>
                    <a:p>
                      <a:pPr algn="ctr">
                        <a:lnSpc>
                          <a:spcPts val="1200"/>
                        </a:lnSpc>
                        <a:spcAft>
                          <a:spcPts val="0"/>
                        </a:spcAft>
                      </a:pPr>
                      <a:r>
                        <a:rPr lang="en-US" sz="900" kern="0" dirty="0" smtClean="0">
                          <a:effectLst/>
                          <a:latin typeface="宋体"/>
                          <a:ea typeface="宋体"/>
                        </a:rPr>
                        <a:t>≥</a:t>
                      </a:r>
                      <a:r>
                        <a:rPr lang="en-US" sz="900" kern="0" dirty="0">
                          <a:effectLst/>
                        </a:rPr>
                        <a:t> </a:t>
                      </a:r>
                      <a:r>
                        <a:rPr lang="en-US" sz="900" kern="0" dirty="0" smtClean="0">
                          <a:effectLst/>
                        </a:rPr>
                        <a:t>10</a:t>
                      </a:r>
                      <a:r>
                        <a:rPr lang="zh-CN" altLang="en-US" sz="900" kern="0" dirty="0" smtClean="0">
                          <a:effectLst/>
                        </a:rPr>
                        <a:t>篇</a:t>
                      </a:r>
                      <a:endParaRPr lang="zh-CN" sz="1050" kern="100" dirty="0">
                        <a:effectLst/>
                        <a:latin typeface="Calibri"/>
                        <a:ea typeface="宋体"/>
                        <a:cs typeface="Times New Roman"/>
                      </a:endParaRPr>
                    </a:p>
                  </a:txBody>
                  <a:tcPr marL="68580" marR="68580" marT="0" marB="0" anchor="ctr"/>
                </a:tc>
                <a:tc>
                  <a:txBody>
                    <a:bodyPr/>
                    <a:lstStyle/>
                    <a:p>
                      <a:pPr algn="ctr">
                        <a:lnSpc>
                          <a:spcPts val="1200"/>
                        </a:lnSpc>
                        <a:spcAft>
                          <a:spcPts val="0"/>
                        </a:spcAft>
                      </a:pPr>
                      <a:r>
                        <a:rPr lang="en-US" sz="900" kern="0">
                          <a:effectLst/>
                        </a:rPr>
                        <a:t> </a:t>
                      </a:r>
                      <a:endParaRPr lang="zh-CN" sz="1050" kern="100">
                        <a:effectLst/>
                        <a:latin typeface="Calibri"/>
                        <a:ea typeface="宋体"/>
                        <a:cs typeface="Times New Roman"/>
                      </a:endParaRPr>
                    </a:p>
                  </a:txBody>
                  <a:tcPr marL="68580" marR="68580" marT="0" marB="0" anchor="ctr"/>
                </a:tc>
              </a:tr>
              <a:tr h="329500">
                <a:tc vMerge="1">
                  <a:txBody>
                    <a:bodyPr/>
                    <a:lstStyle/>
                    <a:p>
                      <a:endParaRPr lang="zh-CN" altLang="en-US"/>
                    </a:p>
                  </a:txBody>
                  <a:tcPr/>
                </a:tc>
                <a:tc vMerge="1">
                  <a:txBody>
                    <a:bodyPr/>
                    <a:lstStyle/>
                    <a:p>
                      <a:endParaRPr lang="zh-CN" altLang="en-US"/>
                    </a:p>
                  </a:txBody>
                  <a:tcPr/>
                </a:tc>
                <a:tc vMerge="1">
                  <a:txBody>
                    <a:bodyPr/>
                    <a:lstStyle/>
                    <a:p>
                      <a:endParaRPr lang="zh-CN" altLang="en-US"/>
                    </a:p>
                  </a:txBody>
                  <a:tcPr/>
                </a:tc>
                <a:tc>
                  <a:txBody>
                    <a:bodyPr/>
                    <a:lstStyle/>
                    <a:p>
                      <a:pPr algn="ctr">
                        <a:lnSpc>
                          <a:spcPts val="1200"/>
                        </a:lnSpc>
                        <a:spcAft>
                          <a:spcPts val="0"/>
                        </a:spcAft>
                      </a:pPr>
                      <a:r>
                        <a:rPr lang="zh-CN" sz="900" kern="0">
                          <a:effectLst/>
                        </a:rPr>
                        <a:t>质量指标</a:t>
                      </a:r>
                      <a:endParaRPr lang="zh-CN" sz="1050" kern="100">
                        <a:effectLst/>
                        <a:latin typeface="Calibri"/>
                        <a:ea typeface="宋体"/>
                        <a:cs typeface="Times New Roman"/>
                      </a:endParaRPr>
                    </a:p>
                  </a:txBody>
                  <a:tcPr marL="68580" marR="68580" marT="0" marB="0" anchor="ctr"/>
                </a:tc>
                <a:tc>
                  <a:txBody>
                    <a:bodyPr/>
                    <a:lstStyle/>
                    <a:p>
                      <a:pPr algn="l">
                        <a:lnSpc>
                          <a:spcPts val="1200"/>
                        </a:lnSpc>
                        <a:spcAft>
                          <a:spcPts val="0"/>
                        </a:spcAft>
                      </a:pPr>
                      <a:r>
                        <a:rPr lang="zh-CN" altLang="en-US" sz="1050" kern="100" dirty="0" smtClean="0">
                          <a:effectLst/>
                          <a:latin typeface="Calibri"/>
                          <a:ea typeface="宋体"/>
                          <a:cs typeface="Times New Roman"/>
                        </a:rPr>
                        <a:t>获奖选手占参训人数比例</a:t>
                      </a:r>
                      <a:endParaRPr lang="zh-CN" sz="1050" kern="100" dirty="0">
                        <a:effectLst/>
                        <a:latin typeface="Calibri"/>
                        <a:ea typeface="宋体"/>
                        <a:cs typeface="Times New Roman"/>
                      </a:endParaRPr>
                    </a:p>
                  </a:txBody>
                  <a:tcPr marL="68580" marR="68580" marT="0" marB="0" anchor="ctr"/>
                </a:tc>
                <a:tc>
                  <a:txBody>
                    <a:bodyPr/>
                    <a:lstStyle/>
                    <a:p>
                      <a:pPr algn="ctr">
                        <a:lnSpc>
                          <a:spcPts val="1200"/>
                        </a:lnSpc>
                        <a:spcAft>
                          <a:spcPts val="0"/>
                        </a:spcAft>
                      </a:pPr>
                      <a:r>
                        <a:rPr lang="en-US" sz="900" kern="0" dirty="0" smtClean="0">
                          <a:effectLst/>
                          <a:latin typeface="宋体"/>
                          <a:ea typeface="宋体"/>
                        </a:rPr>
                        <a:t>≥5</a:t>
                      </a:r>
                      <a:r>
                        <a:rPr lang="en-US" altLang="zh-CN" sz="900" kern="0" dirty="0" smtClean="0">
                          <a:effectLst/>
                          <a:latin typeface="宋体"/>
                          <a:ea typeface="宋体"/>
                        </a:rPr>
                        <a:t>%</a:t>
                      </a:r>
                      <a:r>
                        <a:rPr lang="en-US" sz="900" kern="0" dirty="0">
                          <a:effectLst/>
                        </a:rPr>
                        <a:t> </a:t>
                      </a:r>
                      <a:endParaRPr lang="zh-CN" sz="1050" kern="100" dirty="0">
                        <a:effectLst/>
                        <a:latin typeface="Calibri"/>
                        <a:ea typeface="宋体"/>
                        <a:cs typeface="Times New Roman"/>
                      </a:endParaRPr>
                    </a:p>
                  </a:txBody>
                  <a:tcPr marL="68580" marR="68580" marT="0" marB="0" anchor="ctr"/>
                </a:tc>
                <a:tc>
                  <a:txBody>
                    <a:bodyPr/>
                    <a:lstStyle/>
                    <a:p>
                      <a:pPr algn="ctr">
                        <a:lnSpc>
                          <a:spcPts val="1200"/>
                        </a:lnSpc>
                        <a:spcAft>
                          <a:spcPts val="0"/>
                        </a:spcAft>
                      </a:pPr>
                      <a:r>
                        <a:rPr lang="en-US" sz="900" kern="0">
                          <a:effectLst/>
                        </a:rPr>
                        <a:t> </a:t>
                      </a:r>
                      <a:endParaRPr lang="zh-CN" sz="1050" kern="100">
                        <a:effectLst/>
                        <a:latin typeface="Calibri"/>
                        <a:ea typeface="宋体"/>
                        <a:cs typeface="Times New Roman"/>
                      </a:endParaRPr>
                    </a:p>
                  </a:txBody>
                  <a:tcPr marL="68580" marR="68580" marT="0" marB="0" anchor="ctr"/>
                </a:tc>
              </a:tr>
              <a:tr h="322588">
                <a:tc vMerge="1">
                  <a:txBody>
                    <a:bodyPr/>
                    <a:lstStyle/>
                    <a:p>
                      <a:endParaRPr lang="zh-CN" altLang="en-US"/>
                    </a:p>
                  </a:txBody>
                  <a:tcPr/>
                </a:tc>
                <a:tc vMerge="1">
                  <a:txBody>
                    <a:bodyPr/>
                    <a:lstStyle/>
                    <a:p>
                      <a:endParaRPr lang="zh-CN" altLang="en-US"/>
                    </a:p>
                  </a:txBody>
                  <a:tcPr/>
                </a:tc>
                <a:tc vMerge="1">
                  <a:txBody>
                    <a:bodyPr/>
                    <a:lstStyle/>
                    <a:p>
                      <a:endParaRPr lang="zh-CN" altLang="en-US"/>
                    </a:p>
                  </a:txBody>
                  <a:tcPr/>
                </a:tc>
                <a:tc>
                  <a:txBody>
                    <a:bodyPr/>
                    <a:lstStyle/>
                    <a:p>
                      <a:pPr algn="ctr">
                        <a:lnSpc>
                          <a:spcPts val="1200"/>
                        </a:lnSpc>
                        <a:spcAft>
                          <a:spcPts val="0"/>
                        </a:spcAft>
                      </a:pPr>
                      <a:r>
                        <a:rPr lang="zh-CN" sz="900" kern="0">
                          <a:effectLst/>
                        </a:rPr>
                        <a:t>时效指标</a:t>
                      </a:r>
                      <a:endParaRPr lang="zh-CN" sz="1050" kern="100">
                        <a:effectLst/>
                        <a:latin typeface="Calibri"/>
                        <a:ea typeface="宋体"/>
                        <a:cs typeface="Times New Roman"/>
                      </a:endParaRPr>
                    </a:p>
                  </a:txBody>
                  <a:tcPr marL="68580" marR="68580" marT="0" marB="0" anchor="ctr"/>
                </a:tc>
                <a:tc>
                  <a:txBody>
                    <a:bodyPr/>
                    <a:lstStyle/>
                    <a:p>
                      <a:pPr algn="l">
                        <a:lnSpc>
                          <a:spcPts val="1200"/>
                        </a:lnSpc>
                        <a:spcAft>
                          <a:spcPts val="0"/>
                        </a:spcAft>
                      </a:pPr>
                      <a:r>
                        <a:rPr lang="zh-CN" altLang="en-US" sz="1050" kern="100" dirty="0" smtClean="0">
                          <a:effectLst/>
                          <a:latin typeface="Calibri"/>
                          <a:ea typeface="宋体"/>
                          <a:cs typeface="Times New Roman"/>
                        </a:rPr>
                        <a:t>及时对选手进行集训</a:t>
                      </a:r>
                      <a:r>
                        <a:rPr lang="en-US" altLang="zh-CN" sz="1050" kern="100" dirty="0" smtClean="0">
                          <a:effectLst/>
                          <a:latin typeface="Calibri"/>
                          <a:ea typeface="宋体"/>
                          <a:cs typeface="Times New Roman"/>
                        </a:rPr>
                        <a:t>-</a:t>
                      </a:r>
                      <a:r>
                        <a:rPr lang="zh-CN" altLang="en-US" sz="1050" kern="100" dirty="0" smtClean="0">
                          <a:effectLst/>
                          <a:latin typeface="Calibri"/>
                          <a:ea typeface="宋体"/>
                          <a:cs typeface="Times New Roman"/>
                        </a:rPr>
                        <a:t>集训及时性</a:t>
                      </a:r>
                      <a:endParaRPr lang="zh-CN" sz="1050" kern="100" dirty="0">
                        <a:effectLst/>
                        <a:latin typeface="Calibri"/>
                        <a:ea typeface="宋体"/>
                        <a:cs typeface="Times New Roman"/>
                      </a:endParaRPr>
                    </a:p>
                  </a:txBody>
                  <a:tcPr marL="68580" marR="68580" marT="0" marB="0" anchor="ctr"/>
                </a:tc>
                <a:tc>
                  <a:txBody>
                    <a:bodyPr/>
                    <a:lstStyle/>
                    <a:p>
                      <a:pPr algn="ctr">
                        <a:lnSpc>
                          <a:spcPts val="1200"/>
                        </a:lnSpc>
                        <a:spcAft>
                          <a:spcPts val="0"/>
                        </a:spcAft>
                      </a:pPr>
                      <a:r>
                        <a:rPr lang="zh-CN" altLang="en-US" sz="900" kern="0" dirty="0" smtClean="0">
                          <a:effectLst/>
                        </a:rPr>
                        <a:t>及时</a:t>
                      </a:r>
                      <a:r>
                        <a:rPr lang="en-US" sz="900" kern="0" dirty="0">
                          <a:effectLst/>
                        </a:rPr>
                        <a:t> </a:t>
                      </a:r>
                      <a:endParaRPr lang="zh-CN" sz="1050" kern="100" dirty="0">
                        <a:effectLst/>
                        <a:latin typeface="Calibri"/>
                        <a:ea typeface="宋体"/>
                        <a:cs typeface="Times New Roman"/>
                      </a:endParaRPr>
                    </a:p>
                  </a:txBody>
                  <a:tcPr marL="68580" marR="68580" marT="0" marB="0" anchor="ctr"/>
                </a:tc>
                <a:tc>
                  <a:txBody>
                    <a:bodyPr/>
                    <a:lstStyle/>
                    <a:p>
                      <a:pPr algn="ctr">
                        <a:lnSpc>
                          <a:spcPts val="1200"/>
                        </a:lnSpc>
                        <a:spcAft>
                          <a:spcPts val="0"/>
                        </a:spcAft>
                      </a:pPr>
                      <a:r>
                        <a:rPr lang="en-US" sz="900" kern="0">
                          <a:effectLst/>
                        </a:rPr>
                        <a:t> </a:t>
                      </a:r>
                      <a:endParaRPr lang="zh-CN" sz="1050" kern="100">
                        <a:effectLst/>
                        <a:latin typeface="Calibri"/>
                        <a:ea typeface="宋体"/>
                        <a:cs typeface="Times New Roman"/>
                      </a:endParaRPr>
                    </a:p>
                  </a:txBody>
                  <a:tcPr marL="68580" marR="68580" marT="0" marB="0" anchor="ctr"/>
                </a:tc>
              </a:tr>
              <a:tr h="327196">
                <a:tc vMerge="1">
                  <a:txBody>
                    <a:bodyPr/>
                    <a:lstStyle/>
                    <a:p>
                      <a:endParaRPr lang="zh-CN" altLang="en-US"/>
                    </a:p>
                  </a:txBody>
                  <a:tcPr/>
                </a:tc>
                <a:tc vMerge="1">
                  <a:txBody>
                    <a:bodyPr/>
                    <a:lstStyle/>
                    <a:p>
                      <a:endParaRPr lang="zh-CN" altLang="en-US"/>
                    </a:p>
                  </a:txBody>
                  <a:tcPr/>
                </a:tc>
                <a:tc vMerge="1">
                  <a:txBody>
                    <a:bodyPr/>
                    <a:lstStyle/>
                    <a:p>
                      <a:endParaRPr lang="zh-CN" altLang="en-US"/>
                    </a:p>
                  </a:txBody>
                  <a:tcPr/>
                </a:tc>
                <a:tc>
                  <a:txBody>
                    <a:bodyPr/>
                    <a:lstStyle/>
                    <a:p>
                      <a:pPr algn="ctr">
                        <a:lnSpc>
                          <a:spcPts val="1200"/>
                        </a:lnSpc>
                        <a:spcAft>
                          <a:spcPts val="0"/>
                        </a:spcAft>
                      </a:pPr>
                      <a:r>
                        <a:rPr lang="zh-CN" sz="900" kern="0" dirty="0">
                          <a:effectLst/>
                        </a:rPr>
                        <a:t>成本指标</a:t>
                      </a:r>
                      <a:endParaRPr lang="zh-CN" sz="1050" kern="100" dirty="0">
                        <a:effectLst/>
                        <a:latin typeface="Calibri"/>
                        <a:ea typeface="宋体"/>
                        <a:cs typeface="Times New Roman"/>
                      </a:endParaRPr>
                    </a:p>
                  </a:txBody>
                  <a:tcPr marL="68580" marR="68580" marT="0" marB="0" anchor="ctr"/>
                </a:tc>
                <a:tc>
                  <a:txBody>
                    <a:bodyPr/>
                    <a:lstStyle/>
                    <a:p>
                      <a:pPr algn="l">
                        <a:lnSpc>
                          <a:spcPts val="1200"/>
                        </a:lnSpc>
                        <a:spcAft>
                          <a:spcPts val="0"/>
                        </a:spcAft>
                      </a:pPr>
                      <a:r>
                        <a:rPr lang="en-US" sz="900" kern="0" dirty="0">
                          <a:effectLst/>
                        </a:rPr>
                        <a:t> </a:t>
                      </a:r>
                      <a:r>
                        <a:rPr lang="zh-CN" altLang="en-US" sz="900" kern="0" dirty="0" smtClean="0">
                          <a:effectLst/>
                        </a:rPr>
                        <a:t>人员费用成本小于等于</a:t>
                      </a:r>
                      <a:r>
                        <a:rPr lang="en-US" altLang="zh-CN" sz="900" kern="0" dirty="0" smtClean="0">
                          <a:effectLst/>
                        </a:rPr>
                        <a:t>30%-</a:t>
                      </a:r>
                      <a:r>
                        <a:rPr lang="zh-CN" altLang="en-US" sz="900" kern="0" dirty="0" smtClean="0">
                          <a:effectLst/>
                        </a:rPr>
                        <a:t>成本控制程序有效性</a:t>
                      </a:r>
                      <a:endParaRPr lang="zh-CN" sz="1050" kern="100" dirty="0">
                        <a:effectLst/>
                        <a:latin typeface="Calibri"/>
                        <a:ea typeface="宋体"/>
                        <a:cs typeface="Times New Roman"/>
                      </a:endParaRPr>
                    </a:p>
                  </a:txBody>
                  <a:tcPr marL="68580" marR="68580" marT="0" marB="0" anchor="ctr"/>
                </a:tc>
                <a:tc>
                  <a:txBody>
                    <a:bodyPr/>
                    <a:lstStyle/>
                    <a:p>
                      <a:pPr algn="ctr">
                        <a:lnSpc>
                          <a:spcPts val="1200"/>
                        </a:lnSpc>
                        <a:spcAft>
                          <a:spcPts val="0"/>
                        </a:spcAft>
                      </a:pPr>
                      <a:r>
                        <a:rPr lang="zh-CN" altLang="en-US" sz="900" kern="0" dirty="0" smtClean="0">
                          <a:effectLst/>
                        </a:rPr>
                        <a:t>有效</a:t>
                      </a:r>
                      <a:r>
                        <a:rPr lang="en-US" sz="900" kern="0" dirty="0">
                          <a:effectLst/>
                        </a:rPr>
                        <a:t> </a:t>
                      </a:r>
                      <a:endParaRPr lang="zh-CN" sz="1050" kern="100" dirty="0">
                        <a:effectLst/>
                        <a:latin typeface="Calibri"/>
                        <a:ea typeface="宋体"/>
                        <a:cs typeface="Times New Roman"/>
                      </a:endParaRPr>
                    </a:p>
                  </a:txBody>
                  <a:tcPr marL="68580" marR="68580" marT="0" marB="0" anchor="ctr"/>
                </a:tc>
                <a:tc>
                  <a:txBody>
                    <a:bodyPr/>
                    <a:lstStyle/>
                    <a:p>
                      <a:pPr algn="ctr">
                        <a:lnSpc>
                          <a:spcPts val="1200"/>
                        </a:lnSpc>
                        <a:spcAft>
                          <a:spcPts val="0"/>
                        </a:spcAft>
                      </a:pPr>
                      <a:r>
                        <a:rPr lang="en-US" sz="900" kern="0">
                          <a:effectLst/>
                        </a:rPr>
                        <a:t> </a:t>
                      </a:r>
                      <a:endParaRPr lang="zh-CN" sz="1050" kern="100">
                        <a:effectLst/>
                        <a:latin typeface="Calibri"/>
                        <a:ea typeface="宋体"/>
                        <a:cs typeface="Times New Roman"/>
                      </a:endParaRPr>
                    </a:p>
                  </a:txBody>
                  <a:tcPr marL="68580" marR="68580" marT="0" marB="0" anchor="ctr"/>
                </a:tc>
              </a:tr>
              <a:tr h="441638">
                <a:tc vMerge="1">
                  <a:txBody>
                    <a:bodyPr/>
                    <a:lstStyle/>
                    <a:p>
                      <a:endParaRPr lang="zh-CN" altLang="en-US"/>
                    </a:p>
                  </a:txBody>
                  <a:tcPr/>
                </a:tc>
                <a:tc rowSpan="4">
                  <a:txBody>
                    <a:bodyPr/>
                    <a:lstStyle/>
                    <a:p>
                      <a:pPr algn="ctr">
                        <a:lnSpc>
                          <a:spcPts val="1200"/>
                        </a:lnSpc>
                        <a:spcAft>
                          <a:spcPts val="0"/>
                        </a:spcAft>
                      </a:pPr>
                      <a:r>
                        <a:rPr lang="zh-CN" sz="900" kern="0">
                          <a:effectLst/>
                        </a:rPr>
                        <a:t>效益指标</a:t>
                      </a:r>
                      <a:endParaRPr lang="zh-CN" sz="1050" kern="100">
                        <a:effectLst/>
                        <a:latin typeface="Calibri"/>
                        <a:ea typeface="宋体"/>
                        <a:cs typeface="Times New Roman"/>
                      </a:endParaRPr>
                    </a:p>
                  </a:txBody>
                  <a:tcPr marL="68580" marR="68580" marT="0" marB="0" anchor="ctr"/>
                </a:tc>
                <a:tc rowSpan="4">
                  <a:txBody>
                    <a:bodyPr/>
                    <a:lstStyle/>
                    <a:p>
                      <a:pPr algn="ctr">
                        <a:lnSpc>
                          <a:spcPts val="1200"/>
                        </a:lnSpc>
                        <a:spcAft>
                          <a:spcPts val="0"/>
                        </a:spcAft>
                      </a:pPr>
                      <a:r>
                        <a:rPr lang="en-US" sz="900" kern="0">
                          <a:effectLst/>
                        </a:rPr>
                        <a:t>30</a:t>
                      </a:r>
                      <a:endParaRPr lang="zh-CN" sz="1050" kern="100">
                        <a:effectLst/>
                        <a:latin typeface="Calibri"/>
                        <a:ea typeface="宋体"/>
                        <a:cs typeface="Times New Roman"/>
                      </a:endParaRPr>
                    </a:p>
                  </a:txBody>
                  <a:tcPr marL="68580" marR="68580" marT="0" marB="0" anchor="ctr"/>
                </a:tc>
                <a:tc>
                  <a:txBody>
                    <a:bodyPr/>
                    <a:lstStyle/>
                    <a:p>
                      <a:pPr algn="ctr">
                        <a:lnSpc>
                          <a:spcPts val="1200"/>
                        </a:lnSpc>
                        <a:spcAft>
                          <a:spcPts val="0"/>
                        </a:spcAft>
                      </a:pPr>
                      <a:r>
                        <a:rPr lang="zh-CN" sz="900" kern="0">
                          <a:effectLst/>
                        </a:rPr>
                        <a:t>经济效益</a:t>
                      </a:r>
                      <a:endParaRPr lang="zh-CN" sz="1050" kern="100">
                        <a:effectLst/>
                      </a:endParaRPr>
                    </a:p>
                    <a:p>
                      <a:pPr algn="ctr">
                        <a:lnSpc>
                          <a:spcPts val="1200"/>
                        </a:lnSpc>
                        <a:spcAft>
                          <a:spcPts val="0"/>
                        </a:spcAft>
                      </a:pPr>
                      <a:r>
                        <a:rPr lang="zh-CN" sz="900" kern="0">
                          <a:effectLst/>
                        </a:rPr>
                        <a:t>指标</a:t>
                      </a:r>
                      <a:endParaRPr lang="zh-CN" sz="1050" kern="100">
                        <a:effectLst/>
                        <a:latin typeface="Calibri"/>
                        <a:ea typeface="宋体"/>
                        <a:cs typeface="Times New Roman"/>
                      </a:endParaRPr>
                    </a:p>
                  </a:txBody>
                  <a:tcPr marL="68580" marR="68580" marT="0" marB="0" anchor="ctr"/>
                </a:tc>
                <a:tc>
                  <a:txBody>
                    <a:bodyPr/>
                    <a:lstStyle/>
                    <a:p>
                      <a:pPr algn="l">
                        <a:lnSpc>
                          <a:spcPts val="1200"/>
                        </a:lnSpc>
                        <a:spcAft>
                          <a:spcPts val="0"/>
                        </a:spcAft>
                      </a:pPr>
                      <a:r>
                        <a:rPr lang="en-US" sz="900" kern="0" dirty="0">
                          <a:effectLst/>
                        </a:rPr>
                        <a:t> </a:t>
                      </a:r>
                      <a:r>
                        <a:rPr lang="zh-CN" altLang="en-US" sz="900" kern="0" dirty="0" smtClean="0">
                          <a:effectLst/>
                        </a:rPr>
                        <a:t>受训选手为企业提供服务提高企业效益</a:t>
                      </a:r>
                      <a:r>
                        <a:rPr lang="en-US" altLang="zh-CN" sz="900" kern="0" dirty="0" smtClean="0">
                          <a:effectLst/>
                        </a:rPr>
                        <a:t>-</a:t>
                      </a:r>
                      <a:r>
                        <a:rPr lang="zh-CN" altLang="en-US" sz="900" kern="0" dirty="0" smtClean="0">
                          <a:effectLst/>
                        </a:rPr>
                        <a:t>企业收入增长率</a:t>
                      </a:r>
                      <a:endParaRPr lang="zh-CN" sz="1050" kern="100" dirty="0">
                        <a:effectLst/>
                        <a:latin typeface="Calibri"/>
                        <a:ea typeface="宋体"/>
                        <a:cs typeface="Times New Roman"/>
                      </a:endParaRPr>
                    </a:p>
                  </a:txBody>
                  <a:tcPr marL="68580" marR="68580" marT="0" marB="0" anchor="ctr"/>
                </a:tc>
                <a:tc>
                  <a:txBody>
                    <a:bodyPr/>
                    <a:lstStyle/>
                    <a:p>
                      <a:pPr algn="ctr">
                        <a:lnSpc>
                          <a:spcPts val="1200"/>
                        </a:lnSpc>
                        <a:spcAft>
                          <a:spcPts val="0"/>
                        </a:spcAft>
                      </a:pPr>
                      <a:r>
                        <a:rPr lang="en-US" sz="900" kern="0" dirty="0">
                          <a:effectLst/>
                        </a:rPr>
                        <a:t> </a:t>
                      </a:r>
                      <a:r>
                        <a:rPr lang="en-US" altLang="zh-CN" sz="1050" kern="0" dirty="0" smtClean="0">
                          <a:effectLst/>
                          <a:latin typeface="宋体"/>
                          <a:ea typeface="宋体"/>
                        </a:rPr>
                        <a:t>≥2%</a:t>
                      </a:r>
                      <a:endParaRPr lang="zh-CN" sz="1050" kern="100" dirty="0">
                        <a:effectLst/>
                        <a:latin typeface="Calibri"/>
                        <a:ea typeface="宋体"/>
                        <a:cs typeface="Times New Roman"/>
                      </a:endParaRPr>
                    </a:p>
                  </a:txBody>
                  <a:tcPr marL="68580" marR="68580" marT="0" marB="0" anchor="ctr"/>
                </a:tc>
                <a:tc>
                  <a:txBody>
                    <a:bodyPr/>
                    <a:lstStyle/>
                    <a:p>
                      <a:pPr algn="ctr">
                        <a:lnSpc>
                          <a:spcPts val="1200"/>
                        </a:lnSpc>
                        <a:spcAft>
                          <a:spcPts val="0"/>
                        </a:spcAft>
                      </a:pPr>
                      <a:r>
                        <a:rPr lang="en-US" sz="900" kern="0">
                          <a:effectLst/>
                        </a:rPr>
                        <a:t> </a:t>
                      </a:r>
                      <a:endParaRPr lang="zh-CN" sz="1050" kern="100">
                        <a:effectLst/>
                        <a:latin typeface="Calibri"/>
                        <a:ea typeface="宋体"/>
                        <a:cs typeface="Times New Roman"/>
                      </a:endParaRPr>
                    </a:p>
                  </a:txBody>
                  <a:tcPr marL="68580" marR="68580" marT="0" marB="0" anchor="ctr"/>
                </a:tc>
              </a:tr>
              <a:tr h="437030">
                <a:tc vMerge="1">
                  <a:txBody>
                    <a:bodyPr/>
                    <a:lstStyle/>
                    <a:p>
                      <a:endParaRPr lang="zh-CN" altLang="en-US"/>
                    </a:p>
                  </a:txBody>
                  <a:tcPr/>
                </a:tc>
                <a:tc vMerge="1">
                  <a:txBody>
                    <a:bodyPr/>
                    <a:lstStyle/>
                    <a:p>
                      <a:endParaRPr lang="zh-CN" altLang="en-US"/>
                    </a:p>
                  </a:txBody>
                  <a:tcPr/>
                </a:tc>
                <a:tc vMerge="1">
                  <a:txBody>
                    <a:bodyPr/>
                    <a:lstStyle/>
                    <a:p>
                      <a:endParaRPr lang="zh-CN" altLang="en-US"/>
                    </a:p>
                  </a:txBody>
                  <a:tcPr/>
                </a:tc>
                <a:tc>
                  <a:txBody>
                    <a:bodyPr/>
                    <a:lstStyle/>
                    <a:p>
                      <a:pPr algn="ctr">
                        <a:lnSpc>
                          <a:spcPts val="1200"/>
                        </a:lnSpc>
                        <a:spcAft>
                          <a:spcPts val="0"/>
                        </a:spcAft>
                      </a:pPr>
                      <a:r>
                        <a:rPr lang="zh-CN" sz="900" kern="0">
                          <a:effectLst/>
                        </a:rPr>
                        <a:t>社会效益</a:t>
                      </a:r>
                      <a:endParaRPr lang="zh-CN" sz="1050" kern="100">
                        <a:effectLst/>
                      </a:endParaRPr>
                    </a:p>
                    <a:p>
                      <a:pPr algn="ctr">
                        <a:lnSpc>
                          <a:spcPts val="1200"/>
                        </a:lnSpc>
                        <a:spcAft>
                          <a:spcPts val="0"/>
                        </a:spcAft>
                      </a:pPr>
                      <a:r>
                        <a:rPr lang="zh-CN" sz="900" kern="0">
                          <a:effectLst/>
                        </a:rPr>
                        <a:t>指标</a:t>
                      </a:r>
                      <a:endParaRPr lang="zh-CN" sz="1050" kern="100">
                        <a:effectLst/>
                        <a:latin typeface="Calibri"/>
                        <a:ea typeface="宋体"/>
                        <a:cs typeface="Times New Roman"/>
                      </a:endParaRPr>
                    </a:p>
                  </a:txBody>
                  <a:tcPr marL="68580" marR="68580" marT="0" marB="0" anchor="ctr"/>
                </a:tc>
                <a:tc>
                  <a:txBody>
                    <a:bodyPr/>
                    <a:lstStyle/>
                    <a:p>
                      <a:pPr algn="l">
                        <a:lnSpc>
                          <a:spcPts val="1200"/>
                        </a:lnSpc>
                        <a:spcAft>
                          <a:spcPts val="0"/>
                        </a:spcAft>
                      </a:pPr>
                      <a:r>
                        <a:rPr lang="zh-CN" altLang="en-US" sz="1050" kern="100" dirty="0" smtClean="0">
                          <a:effectLst/>
                          <a:latin typeface="Calibri"/>
                          <a:ea typeface="宋体"/>
                          <a:cs typeface="Times New Roman"/>
                        </a:rPr>
                        <a:t>通过技能比赛让工匠精神传播</a:t>
                      </a:r>
                      <a:r>
                        <a:rPr lang="en-US" altLang="zh-CN" sz="1050" kern="100" dirty="0" smtClean="0">
                          <a:effectLst/>
                          <a:latin typeface="Calibri"/>
                          <a:ea typeface="宋体"/>
                          <a:cs typeface="Times New Roman"/>
                        </a:rPr>
                        <a:t>-</a:t>
                      </a:r>
                      <a:r>
                        <a:rPr lang="zh-CN" altLang="en-US" sz="1050" kern="100" dirty="0" smtClean="0">
                          <a:effectLst/>
                          <a:latin typeface="Calibri"/>
                          <a:ea typeface="宋体"/>
                          <a:cs typeface="Times New Roman"/>
                        </a:rPr>
                        <a:t>政策传播率</a:t>
                      </a:r>
                      <a:endParaRPr lang="zh-CN" sz="1050" kern="100" dirty="0">
                        <a:effectLst/>
                        <a:latin typeface="Calibri"/>
                        <a:ea typeface="宋体"/>
                        <a:cs typeface="Times New Roman"/>
                      </a:endParaRPr>
                    </a:p>
                  </a:txBody>
                  <a:tcPr marL="68580" marR="68580" marT="0" marB="0" anchor="ctr"/>
                </a:tc>
                <a:tc>
                  <a:txBody>
                    <a:bodyPr/>
                    <a:lstStyle/>
                    <a:p>
                      <a:pPr algn="ctr">
                        <a:lnSpc>
                          <a:spcPts val="1200"/>
                        </a:lnSpc>
                        <a:spcAft>
                          <a:spcPts val="0"/>
                        </a:spcAft>
                      </a:pPr>
                      <a:r>
                        <a:rPr lang="en-US" sz="900" kern="0" dirty="0">
                          <a:effectLst/>
                        </a:rPr>
                        <a:t> </a:t>
                      </a:r>
                      <a:r>
                        <a:rPr lang="en-US" altLang="zh-CN" sz="900" kern="0" dirty="0" smtClean="0">
                          <a:effectLst/>
                        </a:rPr>
                        <a:t>=100%</a:t>
                      </a:r>
                      <a:endParaRPr lang="zh-CN" sz="1050" kern="100" dirty="0">
                        <a:effectLst/>
                        <a:latin typeface="Calibri"/>
                        <a:ea typeface="宋体"/>
                        <a:cs typeface="Times New Roman"/>
                      </a:endParaRPr>
                    </a:p>
                  </a:txBody>
                  <a:tcPr marL="68580" marR="68580" marT="0" marB="0" anchor="ctr"/>
                </a:tc>
                <a:tc>
                  <a:txBody>
                    <a:bodyPr/>
                    <a:lstStyle/>
                    <a:p>
                      <a:pPr algn="ctr">
                        <a:lnSpc>
                          <a:spcPts val="1200"/>
                        </a:lnSpc>
                        <a:spcAft>
                          <a:spcPts val="0"/>
                        </a:spcAft>
                      </a:pPr>
                      <a:r>
                        <a:rPr lang="en-US" sz="900" kern="0">
                          <a:effectLst/>
                        </a:rPr>
                        <a:t> </a:t>
                      </a:r>
                      <a:endParaRPr lang="zh-CN" sz="1050" kern="100">
                        <a:effectLst/>
                        <a:latin typeface="Calibri"/>
                        <a:ea typeface="宋体"/>
                        <a:cs typeface="Times New Roman"/>
                      </a:endParaRPr>
                    </a:p>
                  </a:txBody>
                  <a:tcPr marL="68580" marR="68580" marT="0" marB="0" anchor="ctr"/>
                </a:tc>
              </a:tr>
              <a:tr h="432421">
                <a:tc vMerge="1">
                  <a:txBody>
                    <a:bodyPr/>
                    <a:lstStyle/>
                    <a:p>
                      <a:endParaRPr lang="zh-CN" altLang="en-US"/>
                    </a:p>
                  </a:txBody>
                  <a:tcPr/>
                </a:tc>
                <a:tc vMerge="1">
                  <a:txBody>
                    <a:bodyPr/>
                    <a:lstStyle/>
                    <a:p>
                      <a:endParaRPr lang="zh-CN" altLang="en-US"/>
                    </a:p>
                  </a:txBody>
                  <a:tcPr/>
                </a:tc>
                <a:tc vMerge="1">
                  <a:txBody>
                    <a:bodyPr/>
                    <a:lstStyle/>
                    <a:p>
                      <a:endParaRPr lang="zh-CN" altLang="en-US"/>
                    </a:p>
                  </a:txBody>
                  <a:tcPr/>
                </a:tc>
                <a:tc>
                  <a:txBody>
                    <a:bodyPr/>
                    <a:lstStyle/>
                    <a:p>
                      <a:pPr algn="ctr">
                        <a:lnSpc>
                          <a:spcPts val="1200"/>
                        </a:lnSpc>
                        <a:spcAft>
                          <a:spcPts val="0"/>
                        </a:spcAft>
                      </a:pPr>
                      <a:r>
                        <a:rPr lang="zh-CN" sz="900" kern="0">
                          <a:effectLst/>
                        </a:rPr>
                        <a:t>生态效益</a:t>
                      </a:r>
                      <a:endParaRPr lang="zh-CN" sz="1050" kern="100">
                        <a:effectLst/>
                      </a:endParaRPr>
                    </a:p>
                    <a:p>
                      <a:pPr algn="ctr">
                        <a:lnSpc>
                          <a:spcPts val="1200"/>
                        </a:lnSpc>
                        <a:spcAft>
                          <a:spcPts val="0"/>
                        </a:spcAft>
                      </a:pPr>
                      <a:r>
                        <a:rPr lang="zh-CN" sz="900" kern="0">
                          <a:effectLst/>
                        </a:rPr>
                        <a:t>指标</a:t>
                      </a:r>
                      <a:endParaRPr lang="zh-CN" sz="1050" kern="100">
                        <a:effectLst/>
                        <a:latin typeface="Calibri"/>
                        <a:ea typeface="宋体"/>
                        <a:cs typeface="Times New Roman"/>
                      </a:endParaRPr>
                    </a:p>
                  </a:txBody>
                  <a:tcPr marL="68580" marR="68580" marT="0" marB="0" anchor="ctr"/>
                </a:tc>
                <a:tc>
                  <a:txBody>
                    <a:bodyPr/>
                    <a:lstStyle/>
                    <a:p>
                      <a:pPr algn="l">
                        <a:lnSpc>
                          <a:spcPts val="1200"/>
                        </a:lnSpc>
                        <a:spcAft>
                          <a:spcPts val="0"/>
                        </a:spcAft>
                      </a:pPr>
                      <a:r>
                        <a:rPr lang="en-US" sz="900" kern="0" dirty="0">
                          <a:effectLst/>
                        </a:rPr>
                        <a:t> </a:t>
                      </a:r>
                      <a:r>
                        <a:rPr lang="zh-CN" altLang="en-US" sz="900" kern="0" dirty="0" smtClean="0">
                          <a:effectLst/>
                        </a:rPr>
                        <a:t>节约用纸</a:t>
                      </a:r>
                      <a:r>
                        <a:rPr lang="en-US" altLang="zh-CN" sz="900" kern="0" dirty="0" smtClean="0">
                          <a:effectLst/>
                        </a:rPr>
                        <a:t>-</a:t>
                      </a:r>
                      <a:r>
                        <a:rPr lang="zh-CN" altLang="en-US" sz="900" kern="0" dirty="0" smtClean="0">
                          <a:effectLst/>
                        </a:rPr>
                        <a:t>电子化办公率</a:t>
                      </a:r>
                      <a:endParaRPr lang="zh-CN" sz="1050" kern="100" dirty="0">
                        <a:effectLst/>
                        <a:latin typeface="Calibri"/>
                        <a:ea typeface="宋体"/>
                        <a:cs typeface="Times New Roman"/>
                      </a:endParaRPr>
                    </a:p>
                  </a:txBody>
                  <a:tcPr marL="68580" marR="68580" marT="0" marB="0" anchor="ctr"/>
                </a:tc>
                <a:tc>
                  <a:txBody>
                    <a:bodyPr/>
                    <a:lstStyle/>
                    <a:p>
                      <a:pPr algn="ctr">
                        <a:lnSpc>
                          <a:spcPts val="1200"/>
                        </a:lnSpc>
                        <a:spcAft>
                          <a:spcPts val="0"/>
                        </a:spcAft>
                      </a:pPr>
                      <a:r>
                        <a:rPr lang="en-US" altLang="zh-CN" sz="900" kern="0" dirty="0" smtClean="0">
                          <a:effectLst/>
                          <a:latin typeface="宋体"/>
                          <a:ea typeface="宋体"/>
                        </a:rPr>
                        <a:t>≥80%</a:t>
                      </a:r>
                      <a:r>
                        <a:rPr lang="en-US" sz="900" kern="0" dirty="0">
                          <a:effectLst/>
                        </a:rPr>
                        <a:t> </a:t>
                      </a:r>
                      <a:endParaRPr lang="zh-CN" sz="1050" kern="100" dirty="0">
                        <a:effectLst/>
                        <a:latin typeface="Calibri"/>
                        <a:ea typeface="宋体"/>
                        <a:cs typeface="Times New Roman"/>
                      </a:endParaRPr>
                    </a:p>
                  </a:txBody>
                  <a:tcPr marL="68580" marR="68580" marT="0" marB="0" anchor="ctr"/>
                </a:tc>
                <a:tc>
                  <a:txBody>
                    <a:bodyPr/>
                    <a:lstStyle/>
                    <a:p>
                      <a:pPr algn="ctr">
                        <a:lnSpc>
                          <a:spcPts val="1200"/>
                        </a:lnSpc>
                        <a:spcAft>
                          <a:spcPts val="0"/>
                        </a:spcAft>
                      </a:pPr>
                      <a:r>
                        <a:rPr lang="en-US" sz="900" kern="0">
                          <a:effectLst/>
                        </a:rPr>
                        <a:t> </a:t>
                      </a:r>
                      <a:endParaRPr lang="zh-CN" sz="1050" kern="100">
                        <a:effectLst/>
                        <a:latin typeface="Calibri"/>
                        <a:ea typeface="宋体"/>
                        <a:cs typeface="Times New Roman"/>
                      </a:endParaRPr>
                    </a:p>
                  </a:txBody>
                  <a:tcPr marL="68580" marR="68580" marT="0" marB="0" anchor="ctr"/>
                </a:tc>
              </a:tr>
              <a:tr h="434725">
                <a:tc vMerge="1">
                  <a:txBody>
                    <a:bodyPr/>
                    <a:lstStyle/>
                    <a:p>
                      <a:endParaRPr lang="zh-CN" altLang="en-US"/>
                    </a:p>
                  </a:txBody>
                  <a:tcPr/>
                </a:tc>
                <a:tc vMerge="1">
                  <a:txBody>
                    <a:bodyPr/>
                    <a:lstStyle/>
                    <a:p>
                      <a:endParaRPr lang="zh-CN" altLang="en-US"/>
                    </a:p>
                  </a:txBody>
                  <a:tcPr/>
                </a:tc>
                <a:tc vMerge="1">
                  <a:txBody>
                    <a:bodyPr/>
                    <a:lstStyle/>
                    <a:p>
                      <a:endParaRPr lang="zh-CN" altLang="en-US"/>
                    </a:p>
                  </a:txBody>
                  <a:tcPr/>
                </a:tc>
                <a:tc>
                  <a:txBody>
                    <a:bodyPr/>
                    <a:lstStyle/>
                    <a:p>
                      <a:pPr algn="ctr">
                        <a:lnSpc>
                          <a:spcPts val="1200"/>
                        </a:lnSpc>
                        <a:spcAft>
                          <a:spcPts val="0"/>
                        </a:spcAft>
                      </a:pPr>
                      <a:r>
                        <a:rPr lang="zh-CN" sz="900" kern="0">
                          <a:effectLst/>
                        </a:rPr>
                        <a:t>可持续影响指标</a:t>
                      </a:r>
                      <a:endParaRPr lang="zh-CN" sz="1050" kern="100">
                        <a:effectLst/>
                        <a:latin typeface="Calibri"/>
                        <a:ea typeface="宋体"/>
                        <a:cs typeface="Times New Roman"/>
                      </a:endParaRPr>
                    </a:p>
                  </a:txBody>
                  <a:tcPr marL="68580" marR="68580" marT="0" marB="0" anchor="ctr"/>
                </a:tc>
                <a:tc>
                  <a:txBody>
                    <a:bodyPr/>
                    <a:lstStyle/>
                    <a:p>
                      <a:pPr algn="l">
                        <a:lnSpc>
                          <a:spcPts val="1200"/>
                        </a:lnSpc>
                        <a:spcAft>
                          <a:spcPts val="0"/>
                        </a:spcAft>
                      </a:pPr>
                      <a:r>
                        <a:rPr lang="en-US" sz="900" kern="0" dirty="0">
                          <a:effectLst/>
                        </a:rPr>
                        <a:t> </a:t>
                      </a:r>
                      <a:r>
                        <a:rPr lang="zh-CN" altLang="en-US" sz="900" kern="0" dirty="0" smtClean="0">
                          <a:effectLst/>
                        </a:rPr>
                        <a:t>本项目世赛标准相关教材</a:t>
                      </a:r>
                      <a:endParaRPr lang="zh-CN" sz="1050" kern="100" dirty="0">
                        <a:effectLst/>
                        <a:latin typeface="Calibri"/>
                        <a:ea typeface="宋体"/>
                        <a:cs typeface="Times New Roman"/>
                      </a:endParaRPr>
                    </a:p>
                  </a:txBody>
                  <a:tcPr marL="68580" marR="68580" marT="0" marB="0" anchor="ctr"/>
                </a:tc>
                <a:tc>
                  <a:txBody>
                    <a:bodyPr/>
                    <a:lstStyle/>
                    <a:p>
                      <a:pPr algn="ctr">
                        <a:lnSpc>
                          <a:spcPts val="1200"/>
                        </a:lnSpc>
                        <a:spcAft>
                          <a:spcPts val="0"/>
                        </a:spcAft>
                      </a:pPr>
                      <a:r>
                        <a:rPr lang="en-US" altLang="zh-CN" sz="900" kern="0" dirty="0" smtClean="0">
                          <a:effectLst/>
                          <a:latin typeface="宋体"/>
                          <a:ea typeface="宋体"/>
                        </a:rPr>
                        <a:t>≥3</a:t>
                      </a:r>
                      <a:r>
                        <a:rPr lang="zh-CN" altLang="en-US" sz="900" kern="0" dirty="0" smtClean="0">
                          <a:effectLst/>
                          <a:latin typeface="宋体"/>
                          <a:ea typeface="宋体"/>
                        </a:rPr>
                        <a:t>本</a:t>
                      </a:r>
                      <a:r>
                        <a:rPr lang="en-US" sz="900" kern="0" dirty="0">
                          <a:effectLst/>
                        </a:rPr>
                        <a:t> </a:t>
                      </a:r>
                      <a:endParaRPr lang="zh-CN" sz="1050" kern="100" dirty="0">
                        <a:effectLst/>
                        <a:latin typeface="Calibri"/>
                        <a:ea typeface="宋体"/>
                        <a:cs typeface="Times New Roman"/>
                      </a:endParaRPr>
                    </a:p>
                  </a:txBody>
                  <a:tcPr marL="68580" marR="68580" marT="0" marB="0" anchor="ctr"/>
                </a:tc>
                <a:tc>
                  <a:txBody>
                    <a:bodyPr/>
                    <a:lstStyle/>
                    <a:p>
                      <a:pPr algn="ctr">
                        <a:lnSpc>
                          <a:spcPts val="1200"/>
                        </a:lnSpc>
                        <a:spcAft>
                          <a:spcPts val="0"/>
                        </a:spcAft>
                      </a:pPr>
                      <a:r>
                        <a:rPr lang="en-US" sz="900" kern="0">
                          <a:effectLst/>
                        </a:rPr>
                        <a:t> </a:t>
                      </a:r>
                      <a:endParaRPr lang="zh-CN" sz="1050" kern="100">
                        <a:effectLst/>
                        <a:latin typeface="Calibri"/>
                        <a:ea typeface="宋体"/>
                        <a:cs typeface="Times New Roman"/>
                      </a:endParaRPr>
                    </a:p>
                  </a:txBody>
                  <a:tcPr marL="68580" marR="68580" marT="0" marB="0" anchor="ctr"/>
                </a:tc>
              </a:tr>
              <a:tr h="430117">
                <a:tc vMerge="1">
                  <a:txBody>
                    <a:bodyPr/>
                    <a:lstStyle/>
                    <a:p>
                      <a:endParaRPr lang="zh-CN" altLang="en-US"/>
                    </a:p>
                  </a:txBody>
                  <a:tcPr/>
                </a:tc>
                <a:tc>
                  <a:txBody>
                    <a:bodyPr/>
                    <a:lstStyle/>
                    <a:p>
                      <a:pPr algn="ctr">
                        <a:lnSpc>
                          <a:spcPts val="1200"/>
                        </a:lnSpc>
                        <a:spcAft>
                          <a:spcPts val="0"/>
                        </a:spcAft>
                      </a:pPr>
                      <a:r>
                        <a:rPr lang="zh-CN" sz="900" kern="0">
                          <a:effectLst/>
                        </a:rPr>
                        <a:t>满意度指标</a:t>
                      </a:r>
                      <a:endParaRPr lang="zh-CN" sz="1050" kern="100">
                        <a:effectLst/>
                        <a:latin typeface="Calibri"/>
                        <a:ea typeface="宋体"/>
                        <a:cs typeface="Times New Roman"/>
                      </a:endParaRPr>
                    </a:p>
                  </a:txBody>
                  <a:tcPr marL="68580" marR="68580" marT="0" marB="0" anchor="ctr"/>
                </a:tc>
                <a:tc>
                  <a:txBody>
                    <a:bodyPr/>
                    <a:lstStyle/>
                    <a:p>
                      <a:pPr algn="ctr">
                        <a:lnSpc>
                          <a:spcPts val="1200"/>
                        </a:lnSpc>
                        <a:spcAft>
                          <a:spcPts val="0"/>
                        </a:spcAft>
                      </a:pPr>
                      <a:r>
                        <a:rPr lang="en-US" sz="900" kern="0">
                          <a:effectLst/>
                        </a:rPr>
                        <a:t>10</a:t>
                      </a:r>
                      <a:endParaRPr lang="zh-CN" sz="1050" kern="100">
                        <a:effectLst/>
                        <a:latin typeface="Calibri"/>
                        <a:ea typeface="宋体"/>
                        <a:cs typeface="Times New Roman"/>
                      </a:endParaRPr>
                    </a:p>
                  </a:txBody>
                  <a:tcPr marL="68580" marR="68580" marT="0" marB="0" anchor="ctr"/>
                </a:tc>
                <a:tc>
                  <a:txBody>
                    <a:bodyPr/>
                    <a:lstStyle/>
                    <a:p>
                      <a:pPr algn="ctr">
                        <a:lnSpc>
                          <a:spcPts val="1200"/>
                        </a:lnSpc>
                        <a:spcAft>
                          <a:spcPts val="0"/>
                        </a:spcAft>
                      </a:pPr>
                      <a:r>
                        <a:rPr lang="zh-CN" altLang="en-US" sz="1050" kern="100" dirty="0" smtClean="0">
                          <a:effectLst/>
                          <a:latin typeface="Calibri"/>
                          <a:ea typeface="宋体"/>
                          <a:cs typeface="Times New Roman"/>
                        </a:rPr>
                        <a:t>服务对象满意度</a:t>
                      </a:r>
                      <a:endParaRPr lang="zh-CN" sz="1050" kern="100" dirty="0">
                        <a:effectLst/>
                        <a:latin typeface="Calibri"/>
                        <a:ea typeface="宋体"/>
                        <a:cs typeface="Times New Roman"/>
                      </a:endParaRPr>
                    </a:p>
                  </a:txBody>
                  <a:tcPr marL="68580" marR="68580" marT="0" marB="0" anchor="ctr"/>
                </a:tc>
                <a:tc>
                  <a:txBody>
                    <a:bodyPr/>
                    <a:lstStyle/>
                    <a:p>
                      <a:pPr algn="l">
                        <a:lnSpc>
                          <a:spcPts val="1200"/>
                        </a:lnSpc>
                        <a:spcAft>
                          <a:spcPts val="0"/>
                        </a:spcAft>
                      </a:pPr>
                      <a:r>
                        <a:rPr lang="zh-CN" altLang="en-US" sz="1050" kern="100" dirty="0" smtClean="0">
                          <a:effectLst/>
                          <a:latin typeface="Calibri"/>
                          <a:ea typeface="宋体"/>
                          <a:cs typeface="Times New Roman"/>
                        </a:rPr>
                        <a:t>集训选手满意度</a:t>
                      </a:r>
                      <a:endParaRPr lang="zh-CN" sz="1050" kern="100" dirty="0">
                        <a:effectLst/>
                        <a:latin typeface="Calibri"/>
                        <a:ea typeface="宋体"/>
                        <a:cs typeface="Times New Roman"/>
                      </a:endParaRPr>
                    </a:p>
                  </a:txBody>
                  <a:tcPr marL="68580" marR="68580" marT="0" marB="0" anchor="ctr"/>
                </a:tc>
                <a:tc>
                  <a:txBody>
                    <a:bodyPr/>
                    <a:lstStyle/>
                    <a:p>
                      <a:pPr algn="ctr">
                        <a:lnSpc>
                          <a:spcPts val="1200"/>
                        </a:lnSpc>
                        <a:spcAft>
                          <a:spcPts val="0"/>
                        </a:spcAft>
                      </a:pPr>
                      <a:r>
                        <a:rPr lang="en-US" sz="900" kern="0" dirty="0">
                          <a:effectLst/>
                        </a:rPr>
                        <a:t> </a:t>
                      </a:r>
                      <a:r>
                        <a:rPr lang="en-US" altLang="zh-CN" sz="1050" kern="0" dirty="0" smtClean="0">
                          <a:effectLst/>
                          <a:latin typeface="宋体"/>
                          <a:ea typeface="宋体"/>
                        </a:rPr>
                        <a:t>≥85%</a:t>
                      </a:r>
                      <a:endParaRPr lang="zh-CN" sz="1050" kern="100" dirty="0">
                        <a:effectLst/>
                        <a:latin typeface="Calibri"/>
                        <a:ea typeface="宋体"/>
                        <a:cs typeface="Times New Roman"/>
                      </a:endParaRPr>
                    </a:p>
                  </a:txBody>
                  <a:tcPr marL="68580" marR="68580" marT="0" marB="0" anchor="ctr"/>
                </a:tc>
                <a:tc>
                  <a:txBody>
                    <a:bodyPr/>
                    <a:lstStyle/>
                    <a:p>
                      <a:pPr algn="ctr">
                        <a:lnSpc>
                          <a:spcPts val="1200"/>
                        </a:lnSpc>
                        <a:spcAft>
                          <a:spcPts val="0"/>
                        </a:spcAft>
                      </a:pPr>
                      <a:r>
                        <a:rPr lang="en-US" sz="900" kern="0" dirty="0">
                          <a:effectLst/>
                        </a:rPr>
                        <a:t> </a:t>
                      </a:r>
                      <a:endParaRPr lang="zh-CN" sz="1050" kern="100" dirty="0">
                        <a:effectLst/>
                        <a:latin typeface="Calibri"/>
                        <a:ea typeface="宋体"/>
                        <a:cs typeface="Times New Roman"/>
                      </a:endParaRPr>
                    </a:p>
                  </a:txBody>
                  <a:tcPr marL="68580" marR="68580" marT="0" marB="0" anchor="ctr"/>
                </a:tc>
              </a:tr>
            </a:tbl>
          </a:graphicData>
        </a:graphic>
      </p:graphicFrame>
    </p:spTree>
    <p:extLst>
      <p:ext uri="{BB962C8B-B14F-4D97-AF65-F5344CB8AC3E}">
        <p14:creationId xmlns:p14="http://schemas.microsoft.com/office/powerpoint/2010/main" val="9062217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íṩľïdè"/>
        <p:cNvGrpSpPr/>
        <p:nvPr/>
      </p:nvGrpSpPr>
      <p:grpSpPr>
        <a:xfrm>
          <a:off x="0" y="0"/>
          <a:ext cx="0" cy="0"/>
          <a:chOff x="0" y="0"/>
          <a:chExt cx="0" cy="0"/>
        </a:xfrm>
      </p:grpSpPr>
      <p:pic>
        <p:nvPicPr>
          <p:cNvPr id="42" name="图片 41">
            <a:extLst>
              <a:ext uri="{FF2B5EF4-FFF2-40B4-BE49-F238E27FC236}">
                <a16:creationId xmlns="" xmlns:a16="http://schemas.microsoft.com/office/drawing/2014/main" id="{DAC92CAC-29F8-4F0A-8148-495B0ADD647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grpSp>
        <p:nvGrpSpPr>
          <p:cNvPr id="44" name="组合 43">
            <a:extLst>
              <a:ext uri="{FF2B5EF4-FFF2-40B4-BE49-F238E27FC236}">
                <a16:creationId xmlns="" xmlns:a16="http://schemas.microsoft.com/office/drawing/2014/main" id="{41CCE9E6-3FAA-41B4-9426-B1D4B0CFE157}"/>
              </a:ext>
            </a:extLst>
          </p:cNvPr>
          <p:cNvGrpSpPr/>
          <p:nvPr/>
        </p:nvGrpSpPr>
        <p:grpSpPr>
          <a:xfrm rot="10800000">
            <a:off x="-598644" y="4863839"/>
            <a:ext cx="2117288" cy="2334478"/>
            <a:chOff x="9664473" y="816338"/>
            <a:chExt cx="3185286" cy="3512032"/>
          </a:xfrm>
        </p:grpSpPr>
        <p:sp>
          <p:nvSpPr>
            <p:cNvPr id="45" name="íṧḻiḋe">
              <a:extLst>
                <a:ext uri="{FF2B5EF4-FFF2-40B4-BE49-F238E27FC236}">
                  <a16:creationId xmlns="" xmlns:a16="http://schemas.microsoft.com/office/drawing/2014/main" id="{2822013B-ACFD-4492-A281-408EDC1CE7B9}"/>
                </a:ext>
              </a:extLst>
            </p:cNvPr>
            <p:cNvSpPr/>
            <p:nvPr/>
          </p:nvSpPr>
          <p:spPr>
            <a:xfrm>
              <a:off x="9664473" y="816338"/>
              <a:ext cx="2594163" cy="2540781"/>
            </a:xfrm>
            <a:custGeom>
              <a:avLst/>
              <a:gdLst>
                <a:gd name="connsiteX0" fmla="*/ 1096849 w 2594163"/>
                <a:gd name="connsiteY0" fmla="*/ 1533 h 2540781"/>
                <a:gd name="connsiteX1" fmla="*/ 1297103 w 2594163"/>
                <a:gd name="connsiteY1" fmla="*/ 112338 h 2540781"/>
                <a:gd name="connsiteX2" fmla="*/ 2482547 w 2594163"/>
                <a:gd name="connsiteY2" fmla="*/ 1602255 h 2540781"/>
                <a:gd name="connsiteX3" fmla="*/ 2594163 w 2594163"/>
                <a:gd name="connsiteY3" fmla="*/ 1742539 h 2540781"/>
                <a:gd name="connsiteX4" fmla="*/ 2594163 w 2594163"/>
                <a:gd name="connsiteY4" fmla="*/ 2125138 h 2540781"/>
                <a:gd name="connsiteX5" fmla="*/ 2556967 w 2594163"/>
                <a:gd name="connsiteY5" fmla="*/ 2164725 h 2540781"/>
                <a:gd name="connsiteX6" fmla="*/ 2411465 w 2594163"/>
                <a:gd name="connsiteY6" fmla="*/ 2228461 h 2540781"/>
                <a:gd name="connsiteX7" fmla="*/ 341159 w 2594163"/>
                <a:gd name="connsiteY7" fmla="*/ 2537387 h 2540781"/>
                <a:gd name="connsiteX8" fmla="*/ 20527 w 2594163"/>
                <a:gd name="connsiteY8" fmla="*/ 2136195 h 2540781"/>
                <a:gd name="connsiteX9" fmla="*/ 789206 w 2594163"/>
                <a:gd name="connsiteY9" fmla="*/ 188126 h 2540781"/>
                <a:gd name="connsiteX10" fmla="*/ 1096849 w 2594163"/>
                <a:gd name="connsiteY10" fmla="*/ 1533 h 2540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594163" h="2540781">
                  <a:moveTo>
                    <a:pt x="1096849" y="1533"/>
                  </a:moveTo>
                  <a:cubicBezTo>
                    <a:pt x="1171584" y="9139"/>
                    <a:pt x="1244300" y="45184"/>
                    <a:pt x="1297103" y="112338"/>
                  </a:cubicBezTo>
                  <a:cubicBezTo>
                    <a:pt x="1297103" y="112338"/>
                    <a:pt x="1297103" y="112338"/>
                    <a:pt x="2482547" y="1602255"/>
                  </a:cubicBezTo>
                  <a:lnTo>
                    <a:pt x="2594163" y="1742539"/>
                  </a:lnTo>
                  <a:lnTo>
                    <a:pt x="2594163" y="2125138"/>
                  </a:lnTo>
                  <a:lnTo>
                    <a:pt x="2556967" y="2164725"/>
                  </a:lnTo>
                  <a:cubicBezTo>
                    <a:pt x="2517521" y="2197076"/>
                    <a:pt x="2468404" y="2219964"/>
                    <a:pt x="2411465" y="2228461"/>
                  </a:cubicBezTo>
                  <a:cubicBezTo>
                    <a:pt x="2411465" y="2228461"/>
                    <a:pt x="2411465" y="2228461"/>
                    <a:pt x="341159" y="2537387"/>
                  </a:cubicBezTo>
                  <a:cubicBezTo>
                    <a:pt x="115680" y="2571033"/>
                    <a:pt x="-61868" y="2348579"/>
                    <a:pt x="20527" y="2136195"/>
                  </a:cubicBezTo>
                  <a:cubicBezTo>
                    <a:pt x="20527" y="2136195"/>
                    <a:pt x="20527" y="2136195"/>
                    <a:pt x="789206" y="188126"/>
                  </a:cubicBezTo>
                  <a:cubicBezTo>
                    <a:pt x="842126" y="55174"/>
                    <a:pt x="972291" y="-11145"/>
                    <a:pt x="1096849" y="1533"/>
                  </a:cubicBezTo>
                  <a:close/>
                </a:path>
              </a:pathLst>
            </a:custGeom>
            <a:solidFill>
              <a:srgbClr val="6C92C0">
                <a:alpha val="66000"/>
              </a:srgbClr>
            </a:solidFill>
            <a:ln>
              <a:noFill/>
            </a:ln>
            <a:effectLst/>
          </p:spPr>
          <p:txBody>
            <a:bodyPr vert="horz" wrap="square" lIns="91440" tIns="45720" rIns="91440" bIns="45720" numCol="1" anchor="t" anchorCtr="0" compatLnSpc="1">
              <a:prstTxWarp prst="textNoShape">
                <a:avLst/>
              </a:prstTxWarp>
              <a:noAutofit/>
            </a:bodyPr>
            <a:lstStyle/>
            <a:p>
              <a:pPr lvl="0"/>
              <a:endParaRPr lang="zh-CN" altLang="en-US">
                <a:solidFill>
                  <a:schemeClr val="tx1"/>
                </a:solidFill>
                <a:cs typeface="+mn-ea"/>
                <a:sym typeface="+mn-lt"/>
              </a:endParaRPr>
            </a:p>
          </p:txBody>
        </p:sp>
        <p:sp>
          <p:nvSpPr>
            <p:cNvPr id="46" name="íş1íḍè">
              <a:extLst>
                <a:ext uri="{FF2B5EF4-FFF2-40B4-BE49-F238E27FC236}">
                  <a16:creationId xmlns="" xmlns:a16="http://schemas.microsoft.com/office/drawing/2014/main" id="{55AC0C0F-4624-4C6B-B828-BF1FB073CE99}"/>
                </a:ext>
              </a:extLst>
            </p:cNvPr>
            <p:cNvSpPr/>
            <p:nvPr/>
          </p:nvSpPr>
          <p:spPr>
            <a:xfrm>
              <a:off x="10394558" y="1098972"/>
              <a:ext cx="2455201" cy="3229398"/>
            </a:xfrm>
            <a:custGeom>
              <a:avLst/>
              <a:gdLst>
                <a:gd name="connsiteX0" fmla="*/ 2455201 w 2455201"/>
                <a:gd name="connsiteY0" fmla="*/ 0 h 3229398"/>
                <a:gd name="connsiteX1" fmla="*/ 2455201 w 2455201"/>
                <a:gd name="connsiteY1" fmla="*/ 3229398 h 3229398"/>
                <a:gd name="connsiteX2" fmla="*/ 1689979 w 2455201"/>
                <a:gd name="connsiteY2" fmla="*/ 3229398 h 3229398"/>
                <a:gd name="connsiteX3" fmla="*/ 1422643 w 2455201"/>
                <a:gd name="connsiteY3" fmla="*/ 3097535 h 3229398"/>
                <a:gd name="connsiteX4" fmla="*/ 364836 w 2455201"/>
                <a:gd name="connsiteY4" fmla="*/ 2575771 h 3229398"/>
                <a:gd name="connsiteX5" fmla="*/ 288058 w 2455201"/>
                <a:gd name="connsiteY5" fmla="*/ 1446658 h 3229398"/>
                <a:gd name="connsiteX6" fmla="*/ 2346818 w 2455201"/>
                <a:gd name="connsiteY6" fmla="*/ 72350 h 3229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55201" h="3229398">
                  <a:moveTo>
                    <a:pt x="2455201" y="0"/>
                  </a:moveTo>
                  <a:lnTo>
                    <a:pt x="2455201" y="3229398"/>
                  </a:lnTo>
                  <a:lnTo>
                    <a:pt x="1689979" y="3229398"/>
                  </a:lnTo>
                  <a:lnTo>
                    <a:pt x="1422643" y="3097535"/>
                  </a:lnTo>
                  <a:cubicBezTo>
                    <a:pt x="1104127" y="2940426"/>
                    <a:pt x="752661" y="2767066"/>
                    <a:pt x="364836" y="2575771"/>
                  </a:cubicBezTo>
                  <a:cubicBezTo>
                    <a:pt x="-85706" y="2353540"/>
                    <a:pt x="-127848" y="1727765"/>
                    <a:pt x="288058" y="1446658"/>
                  </a:cubicBezTo>
                  <a:cubicBezTo>
                    <a:pt x="288058" y="1446658"/>
                    <a:pt x="288058" y="1446658"/>
                    <a:pt x="2346818" y="72350"/>
                  </a:cubicBezTo>
                  <a:close/>
                </a:path>
              </a:pathLst>
            </a:custGeom>
            <a:solidFill>
              <a:srgbClr val="48A2A0">
                <a:alpha val="45000"/>
              </a:srgbClr>
            </a:solidFill>
            <a:ln>
              <a:noFill/>
            </a:ln>
            <a:effectLst/>
          </p:spPr>
          <p:txBody>
            <a:bodyPr vert="horz" wrap="square" lIns="91440" tIns="45720" rIns="91440" bIns="45720" numCol="1" anchor="t" anchorCtr="0" compatLnSpc="1">
              <a:prstTxWarp prst="textNoShape">
                <a:avLst/>
              </a:prstTxWarp>
              <a:noAutofit/>
            </a:bodyPr>
            <a:lstStyle/>
            <a:p>
              <a:pPr lvl="0"/>
              <a:endParaRPr lang="zh-CN" altLang="en-US">
                <a:solidFill>
                  <a:schemeClr val="tx1"/>
                </a:solidFill>
                <a:cs typeface="+mn-ea"/>
                <a:sym typeface="+mn-lt"/>
              </a:endParaRPr>
            </a:p>
          </p:txBody>
        </p:sp>
      </p:grpSp>
      <p:grpSp>
        <p:nvGrpSpPr>
          <p:cNvPr id="47" name="组合 46">
            <a:extLst>
              <a:ext uri="{FF2B5EF4-FFF2-40B4-BE49-F238E27FC236}">
                <a16:creationId xmlns="" xmlns:a16="http://schemas.microsoft.com/office/drawing/2014/main" id="{FE1F7005-2B10-4368-AA6E-018679BDEE0B}"/>
              </a:ext>
            </a:extLst>
          </p:cNvPr>
          <p:cNvGrpSpPr/>
          <p:nvPr/>
        </p:nvGrpSpPr>
        <p:grpSpPr>
          <a:xfrm rot="10800000">
            <a:off x="9086997" y="-1443802"/>
            <a:ext cx="3204450" cy="4893654"/>
            <a:chOff x="-15240" y="3375944"/>
            <a:chExt cx="3204450" cy="4893654"/>
          </a:xfrm>
        </p:grpSpPr>
        <p:sp>
          <p:nvSpPr>
            <p:cNvPr id="48" name="íSliḑè">
              <a:extLst>
                <a:ext uri="{FF2B5EF4-FFF2-40B4-BE49-F238E27FC236}">
                  <a16:creationId xmlns="" xmlns:a16="http://schemas.microsoft.com/office/drawing/2014/main" id="{65E39635-9DFC-4AC7-A50B-0A92512C80DD}"/>
                </a:ext>
              </a:extLst>
            </p:cNvPr>
            <p:cNvSpPr/>
            <p:nvPr/>
          </p:nvSpPr>
          <p:spPr>
            <a:xfrm>
              <a:off x="-15240" y="3375944"/>
              <a:ext cx="3204450" cy="3482057"/>
            </a:xfrm>
            <a:custGeom>
              <a:avLst/>
              <a:gdLst>
                <a:gd name="connsiteX0" fmla="*/ 0 w 3204450"/>
                <a:gd name="connsiteY0" fmla="*/ 0 h 3482057"/>
                <a:gd name="connsiteX1" fmla="*/ 45983 w 3204450"/>
                <a:gd name="connsiteY1" fmla="*/ 11609 h 3482057"/>
                <a:gd name="connsiteX2" fmla="*/ 334914 w 3204450"/>
                <a:gd name="connsiteY2" fmla="*/ 204539 h 3482057"/>
                <a:gd name="connsiteX3" fmla="*/ 3098684 w 3204450"/>
                <a:gd name="connsiteY3" fmla="*/ 3361253 h 3482057"/>
                <a:gd name="connsiteX4" fmla="*/ 3204450 w 3204450"/>
                <a:gd name="connsiteY4" fmla="*/ 3482057 h 3482057"/>
                <a:gd name="connsiteX5" fmla="*/ 0 w 3204450"/>
                <a:gd name="connsiteY5" fmla="*/ 3482057 h 3482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04450" h="3482057">
                  <a:moveTo>
                    <a:pt x="0" y="0"/>
                  </a:moveTo>
                  <a:lnTo>
                    <a:pt x="45983" y="11609"/>
                  </a:lnTo>
                  <a:cubicBezTo>
                    <a:pt x="152616" y="46096"/>
                    <a:pt x="252790" y="109642"/>
                    <a:pt x="334914" y="204539"/>
                  </a:cubicBezTo>
                  <a:cubicBezTo>
                    <a:pt x="334914" y="204539"/>
                    <a:pt x="334914" y="204539"/>
                    <a:pt x="3098684" y="3361253"/>
                  </a:cubicBezTo>
                  <a:lnTo>
                    <a:pt x="3204450" y="3482057"/>
                  </a:lnTo>
                  <a:lnTo>
                    <a:pt x="0" y="3482057"/>
                  </a:lnTo>
                  <a:close/>
                </a:path>
              </a:pathLst>
            </a:custGeom>
            <a:solidFill>
              <a:srgbClr val="6C92C0">
                <a:alpha val="5000"/>
              </a:srgbClr>
            </a:solidFill>
            <a:ln>
              <a:noFill/>
            </a:ln>
            <a:effectLst/>
          </p:spPr>
          <p:txBody>
            <a:bodyPr vert="horz" wrap="square" lIns="91440" tIns="45720" rIns="91440" bIns="45720" numCol="1" anchor="t" anchorCtr="0" compatLnSpc="1">
              <a:prstTxWarp prst="textNoShape">
                <a:avLst/>
              </a:prstTxWarp>
              <a:noAutofit/>
            </a:bodyPr>
            <a:lstStyle/>
            <a:p>
              <a:pPr lvl="0"/>
              <a:endParaRPr lang="zh-CN" altLang="en-US">
                <a:solidFill>
                  <a:schemeClr val="tx1"/>
                </a:solidFill>
                <a:cs typeface="+mn-ea"/>
                <a:sym typeface="+mn-lt"/>
              </a:endParaRPr>
            </a:p>
          </p:txBody>
        </p:sp>
        <p:sp>
          <p:nvSpPr>
            <p:cNvPr id="49" name="íš1ïḋe">
              <a:extLst>
                <a:ext uri="{FF2B5EF4-FFF2-40B4-BE49-F238E27FC236}">
                  <a16:creationId xmlns="" xmlns:a16="http://schemas.microsoft.com/office/drawing/2014/main" id="{29907E5A-31DB-40A8-AA8D-93D6CA6C1A9A}"/>
                </a:ext>
              </a:extLst>
            </p:cNvPr>
            <p:cNvSpPr/>
            <p:nvPr/>
          </p:nvSpPr>
          <p:spPr>
            <a:xfrm>
              <a:off x="1" y="3977746"/>
              <a:ext cx="1366989" cy="4291852"/>
            </a:xfrm>
            <a:custGeom>
              <a:avLst/>
              <a:gdLst>
                <a:gd name="connsiteX0" fmla="*/ 899007 w 1366989"/>
                <a:gd name="connsiteY0" fmla="*/ 633 h 4291852"/>
                <a:gd name="connsiteX1" fmla="*/ 1343821 w 1366989"/>
                <a:gd name="connsiteY1" fmla="*/ 639191 h 4291852"/>
                <a:gd name="connsiteX2" fmla="*/ 316803 w 1366989"/>
                <a:gd name="connsiteY2" fmla="*/ 3970163 h 4291852"/>
                <a:gd name="connsiteX3" fmla="*/ 14549 w 1366989"/>
                <a:gd name="connsiteY3" fmla="*/ 4287566 h 4291852"/>
                <a:gd name="connsiteX4" fmla="*/ 0 w 1366989"/>
                <a:gd name="connsiteY4" fmla="*/ 4291852 h 4291852"/>
                <a:gd name="connsiteX5" fmla="*/ 0 w 1366989"/>
                <a:gd name="connsiteY5" fmla="*/ 186094 h 4291852"/>
                <a:gd name="connsiteX6" fmla="*/ 164343 w 1366989"/>
                <a:gd name="connsiteY6" fmla="*/ 148686 h 4291852"/>
                <a:gd name="connsiteX7" fmla="*/ 762612 w 1366989"/>
                <a:gd name="connsiteY7" fmla="*/ 12505 h 4291852"/>
                <a:gd name="connsiteX8" fmla="*/ 899007 w 1366989"/>
                <a:gd name="connsiteY8" fmla="*/ 633 h 42918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66989" h="4291852">
                  <a:moveTo>
                    <a:pt x="899007" y="633"/>
                  </a:moveTo>
                  <a:cubicBezTo>
                    <a:pt x="1208404" y="16359"/>
                    <a:pt x="1443395" y="322717"/>
                    <a:pt x="1343821" y="639191"/>
                  </a:cubicBezTo>
                  <a:cubicBezTo>
                    <a:pt x="1343821" y="639191"/>
                    <a:pt x="1343821" y="639191"/>
                    <a:pt x="316803" y="3970163"/>
                  </a:cubicBezTo>
                  <a:cubicBezTo>
                    <a:pt x="267015" y="4128400"/>
                    <a:pt x="151065" y="4237937"/>
                    <a:pt x="14549" y="4287566"/>
                  </a:cubicBezTo>
                  <a:lnTo>
                    <a:pt x="0" y="4291852"/>
                  </a:lnTo>
                  <a:lnTo>
                    <a:pt x="0" y="186094"/>
                  </a:lnTo>
                  <a:lnTo>
                    <a:pt x="164343" y="148686"/>
                  </a:lnTo>
                  <a:cubicBezTo>
                    <a:pt x="351042" y="106189"/>
                    <a:pt x="550189" y="60858"/>
                    <a:pt x="762612" y="12505"/>
                  </a:cubicBezTo>
                  <a:cubicBezTo>
                    <a:pt x="809090" y="2071"/>
                    <a:pt x="854808" y="-1613"/>
                    <a:pt x="899007" y="633"/>
                  </a:cubicBezTo>
                  <a:close/>
                </a:path>
              </a:pathLst>
            </a:custGeom>
            <a:solidFill>
              <a:srgbClr val="6C92C0">
                <a:alpha val="78000"/>
              </a:srgbClr>
            </a:solidFill>
            <a:ln>
              <a:noFill/>
            </a:ln>
            <a:effectLst/>
          </p:spPr>
          <p:txBody>
            <a:bodyPr vert="horz" wrap="square" lIns="91440" tIns="45720" rIns="91440" bIns="45720" numCol="1" anchor="t" anchorCtr="0" compatLnSpc="1">
              <a:prstTxWarp prst="textNoShape">
                <a:avLst/>
              </a:prstTxWarp>
              <a:noAutofit/>
            </a:bodyPr>
            <a:lstStyle/>
            <a:p>
              <a:pPr lvl="0"/>
              <a:endParaRPr lang="zh-CN" altLang="en-US">
                <a:solidFill>
                  <a:schemeClr val="tx1"/>
                </a:solidFill>
                <a:cs typeface="+mn-ea"/>
                <a:sym typeface="+mn-lt"/>
              </a:endParaRPr>
            </a:p>
          </p:txBody>
        </p:sp>
        <p:sp>
          <p:nvSpPr>
            <p:cNvPr id="50" name="iṡḻiďè">
              <a:extLst>
                <a:ext uri="{FF2B5EF4-FFF2-40B4-BE49-F238E27FC236}">
                  <a16:creationId xmlns="" xmlns:a16="http://schemas.microsoft.com/office/drawing/2014/main" id="{1F967B35-9443-49EB-84D0-6748AC279B08}"/>
                </a:ext>
              </a:extLst>
            </p:cNvPr>
            <p:cNvSpPr>
              <a:spLocks/>
            </p:cNvSpPr>
            <p:nvPr/>
          </p:nvSpPr>
          <p:spPr bwMode="auto">
            <a:xfrm rot="17341789">
              <a:off x="632431" y="4600824"/>
              <a:ext cx="1191816" cy="1032298"/>
            </a:xfrm>
            <a:custGeom>
              <a:avLst/>
              <a:gdLst>
                <a:gd name="T0" fmla="*/ 504 w 1231"/>
                <a:gd name="T1" fmla="*/ 86 h 1067"/>
                <a:gd name="T2" fmla="*/ 49 w 1231"/>
                <a:gd name="T3" fmla="*/ 874 h 1067"/>
                <a:gd name="T4" fmla="*/ 161 w 1231"/>
                <a:gd name="T5" fmla="*/ 1067 h 1067"/>
                <a:gd name="T6" fmla="*/ 1070 w 1231"/>
                <a:gd name="T7" fmla="*/ 1067 h 1067"/>
                <a:gd name="T8" fmla="*/ 1182 w 1231"/>
                <a:gd name="T9" fmla="*/ 874 h 1067"/>
                <a:gd name="T10" fmla="*/ 727 w 1231"/>
                <a:gd name="T11" fmla="*/ 86 h 1067"/>
                <a:gd name="T12" fmla="*/ 504 w 1231"/>
                <a:gd name="T13" fmla="*/ 86 h 1067"/>
              </a:gdLst>
              <a:ahLst/>
              <a:cxnLst>
                <a:cxn ang="0">
                  <a:pos x="T0" y="T1"/>
                </a:cxn>
                <a:cxn ang="0">
                  <a:pos x="T2" y="T3"/>
                </a:cxn>
                <a:cxn ang="0">
                  <a:pos x="T4" y="T5"/>
                </a:cxn>
                <a:cxn ang="0">
                  <a:pos x="T6" y="T7"/>
                </a:cxn>
                <a:cxn ang="0">
                  <a:pos x="T8" y="T9"/>
                </a:cxn>
                <a:cxn ang="0">
                  <a:pos x="T10" y="T11"/>
                </a:cxn>
                <a:cxn ang="0">
                  <a:pos x="T12" y="T13"/>
                </a:cxn>
              </a:cxnLst>
              <a:rect l="0" t="0" r="r" b="b"/>
              <a:pathLst>
                <a:path w="1231" h="1067">
                  <a:moveTo>
                    <a:pt x="504" y="86"/>
                  </a:moveTo>
                  <a:cubicBezTo>
                    <a:pt x="49" y="874"/>
                    <a:pt x="49" y="874"/>
                    <a:pt x="49" y="874"/>
                  </a:cubicBezTo>
                  <a:cubicBezTo>
                    <a:pt x="0" y="960"/>
                    <a:pt x="62" y="1067"/>
                    <a:pt x="161" y="1067"/>
                  </a:cubicBezTo>
                  <a:cubicBezTo>
                    <a:pt x="1070" y="1067"/>
                    <a:pt x="1070" y="1067"/>
                    <a:pt x="1070" y="1067"/>
                  </a:cubicBezTo>
                  <a:cubicBezTo>
                    <a:pt x="1170" y="1067"/>
                    <a:pt x="1231" y="960"/>
                    <a:pt x="1182" y="874"/>
                  </a:cubicBezTo>
                  <a:cubicBezTo>
                    <a:pt x="727" y="86"/>
                    <a:pt x="727" y="86"/>
                    <a:pt x="727" y="86"/>
                  </a:cubicBezTo>
                  <a:cubicBezTo>
                    <a:pt x="678" y="0"/>
                    <a:pt x="554" y="0"/>
                    <a:pt x="504" y="86"/>
                  </a:cubicBezTo>
                  <a:close/>
                </a:path>
              </a:pathLst>
            </a:custGeom>
            <a:solidFill>
              <a:srgbClr val="48A2A0">
                <a:alpha val="68000"/>
              </a:srgbClr>
            </a:solidFill>
            <a:ln>
              <a:noFill/>
            </a:ln>
            <a:effectLst/>
          </p:spPr>
          <p:txBody>
            <a:bodyPr vert="horz" wrap="square" lIns="91440" tIns="45720" rIns="91440" bIns="45720" numCol="1" anchor="t" anchorCtr="0" compatLnSpc="1">
              <a:prstTxWarp prst="textNoShape">
                <a:avLst/>
              </a:prstTxWarp>
            </a:bodyPr>
            <a:lstStyle/>
            <a:p>
              <a:endParaRPr lang="zh-CN" altLang="en-US" sz="1800">
                <a:cs typeface="+mn-ea"/>
                <a:sym typeface="+mn-lt"/>
              </a:endParaRPr>
            </a:p>
          </p:txBody>
        </p:sp>
      </p:grpSp>
      <p:sp>
        <p:nvSpPr>
          <p:cNvPr id="52" name="îšľíḍe">
            <a:extLst>
              <a:ext uri="{FF2B5EF4-FFF2-40B4-BE49-F238E27FC236}">
                <a16:creationId xmlns="" xmlns:a16="http://schemas.microsoft.com/office/drawing/2014/main" id="{F936DF6A-AC0B-4104-A72D-B111A885AC29}"/>
              </a:ext>
            </a:extLst>
          </p:cNvPr>
          <p:cNvSpPr txBox="1"/>
          <p:nvPr/>
        </p:nvSpPr>
        <p:spPr>
          <a:xfrm>
            <a:off x="10266231" y="400234"/>
            <a:ext cx="934166" cy="400110"/>
          </a:xfrm>
          <a:prstGeom prst="rect">
            <a:avLst/>
          </a:prstGeom>
          <a:noFill/>
        </p:spPr>
        <p:txBody>
          <a:bodyPr wrap="none" rtlCol="0">
            <a:spAutoFit/>
          </a:bodyPr>
          <a:lstStyle/>
          <a:p>
            <a:r>
              <a:rPr lang="en-US" altLang="zh-CN" sz="2000" b="1" dirty="0">
                <a:solidFill>
                  <a:srgbClr val="6C92C0"/>
                </a:solidFill>
                <a:cs typeface="+mn-ea"/>
                <a:sym typeface="+mn-lt"/>
              </a:rPr>
              <a:t>LOGO</a:t>
            </a:r>
            <a:endParaRPr lang="zh-CN" altLang="en-US" sz="2000" b="1" dirty="0">
              <a:solidFill>
                <a:srgbClr val="48A2A0"/>
              </a:solidFill>
              <a:cs typeface="+mn-ea"/>
              <a:sym typeface="+mn-lt"/>
            </a:endParaRPr>
          </a:p>
        </p:txBody>
      </p:sp>
      <p:sp>
        <p:nvSpPr>
          <p:cNvPr id="53" name="íşḷiḍé">
            <a:extLst>
              <a:ext uri="{FF2B5EF4-FFF2-40B4-BE49-F238E27FC236}">
                <a16:creationId xmlns="" xmlns:a16="http://schemas.microsoft.com/office/drawing/2014/main" id="{3471AA9E-5D95-49F9-8E2C-798700544B4C}"/>
              </a:ext>
            </a:extLst>
          </p:cNvPr>
          <p:cNvSpPr/>
          <p:nvPr/>
        </p:nvSpPr>
        <p:spPr>
          <a:xfrm>
            <a:off x="3363903" y="1978118"/>
            <a:ext cx="137703" cy="137703"/>
          </a:xfrm>
          <a:prstGeom prst="ellipse">
            <a:avLst/>
          </a:prstGeom>
          <a:noFill/>
          <a:ln w="38100">
            <a:solidFill>
              <a:srgbClr val="6C92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7" name="iṡḻiďè"/>
          <p:cNvSpPr>
            <a:spLocks/>
          </p:cNvSpPr>
          <p:nvPr/>
        </p:nvSpPr>
        <p:spPr bwMode="auto">
          <a:xfrm rot="17590292">
            <a:off x="2495652" y="2419579"/>
            <a:ext cx="1979382" cy="1714453"/>
          </a:xfrm>
          <a:custGeom>
            <a:avLst/>
            <a:gdLst>
              <a:gd name="T0" fmla="*/ 504 w 1231"/>
              <a:gd name="T1" fmla="*/ 86 h 1067"/>
              <a:gd name="T2" fmla="*/ 49 w 1231"/>
              <a:gd name="T3" fmla="*/ 874 h 1067"/>
              <a:gd name="T4" fmla="*/ 161 w 1231"/>
              <a:gd name="T5" fmla="*/ 1067 h 1067"/>
              <a:gd name="T6" fmla="*/ 1070 w 1231"/>
              <a:gd name="T7" fmla="*/ 1067 h 1067"/>
              <a:gd name="T8" fmla="*/ 1182 w 1231"/>
              <a:gd name="T9" fmla="*/ 874 h 1067"/>
              <a:gd name="T10" fmla="*/ 727 w 1231"/>
              <a:gd name="T11" fmla="*/ 86 h 1067"/>
              <a:gd name="T12" fmla="*/ 504 w 1231"/>
              <a:gd name="T13" fmla="*/ 86 h 1067"/>
            </a:gdLst>
            <a:ahLst/>
            <a:cxnLst>
              <a:cxn ang="0">
                <a:pos x="T0" y="T1"/>
              </a:cxn>
              <a:cxn ang="0">
                <a:pos x="T2" y="T3"/>
              </a:cxn>
              <a:cxn ang="0">
                <a:pos x="T4" y="T5"/>
              </a:cxn>
              <a:cxn ang="0">
                <a:pos x="T6" y="T7"/>
              </a:cxn>
              <a:cxn ang="0">
                <a:pos x="T8" y="T9"/>
              </a:cxn>
              <a:cxn ang="0">
                <a:pos x="T10" y="T11"/>
              </a:cxn>
              <a:cxn ang="0">
                <a:pos x="T12" y="T13"/>
              </a:cxn>
            </a:cxnLst>
            <a:rect l="0" t="0" r="r" b="b"/>
            <a:pathLst>
              <a:path w="1231" h="1067">
                <a:moveTo>
                  <a:pt x="504" y="86"/>
                </a:moveTo>
                <a:cubicBezTo>
                  <a:pt x="49" y="874"/>
                  <a:pt x="49" y="874"/>
                  <a:pt x="49" y="874"/>
                </a:cubicBezTo>
                <a:cubicBezTo>
                  <a:pt x="0" y="960"/>
                  <a:pt x="62" y="1067"/>
                  <a:pt x="161" y="1067"/>
                </a:cubicBezTo>
                <a:cubicBezTo>
                  <a:pt x="1070" y="1067"/>
                  <a:pt x="1070" y="1067"/>
                  <a:pt x="1070" y="1067"/>
                </a:cubicBezTo>
                <a:cubicBezTo>
                  <a:pt x="1170" y="1067"/>
                  <a:pt x="1231" y="960"/>
                  <a:pt x="1182" y="874"/>
                </a:cubicBezTo>
                <a:cubicBezTo>
                  <a:pt x="727" y="86"/>
                  <a:pt x="727" y="86"/>
                  <a:pt x="727" y="86"/>
                </a:cubicBezTo>
                <a:cubicBezTo>
                  <a:pt x="678" y="0"/>
                  <a:pt x="554" y="0"/>
                  <a:pt x="504" y="86"/>
                </a:cubicBezTo>
                <a:close/>
              </a:path>
            </a:pathLst>
          </a:custGeom>
          <a:solidFill>
            <a:srgbClr val="6C92C0">
              <a:alpha val="68000"/>
            </a:srgbClr>
          </a:solidFill>
          <a:ln>
            <a:noFill/>
          </a:ln>
          <a:effectLst/>
        </p:spPr>
        <p:txBody>
          <a:bodyPr vert="horz" wrap="square" lIns="91440" tIns="45720" rIns="91440" bIns="45720" numCol="1" anchor="t" anchorCtr="0" compatLnSpc="1">
            <a:prstTxWarp prst="textNoShape">
              <a:avLst/>
            </a:prstTxWarp>
          </a:bodyPr>
          <a:lstStyle/>
          <a:p>
            <a:endParaRPr lang="zh-CN" altLang="en-US" sz="1800">
              <a:cs typeface="+mn-ea"/>
              <a:sym typeface="+mn-lt"/>
            </a:endParaRPr>
          </a:p>
        </p:txBody>
      </p:sp>
      <p:sp>
        <p:nvSpPr>
          <p:cNvPr id="36" name="iṡḻiďè"/>
          <p:cNvSpPr>
            <a:spLocks/>
          </p:cNvSpPr>
          <p:nvPr/>
        </p:nvSpPr>
        <p:spPr bwMode="auto">
          <a:xfrm rot="17590292">
            <a:off x="1584123" y="1931786"/>
            <a:ext cx="2288396" cy="1982107"/>
          </a:xfrm>
          <a:custGeom>
            <a:avLst/>
            <a:gdLst>
              <a:gd name="T0" fmla="*/ 504 w 1231"/>
              <a:gd name="T1" fmla="*/ 86 h 1067"/>
              <a:gd name="T2" fmla="*/ 49 w 1231"/>
              <a:gd name="T3" fmla="*/ 874 h 1067"/>
              <a:gd name="T4" fmla="*/ 161 w 1231"/>
              <a:gd name="T5" fmla="*/ 1067 h 1067"/>
              <a:gd name="T6" fmla="*/ 1070 w 1231"/>
              <a:gd name="T7" fmla="*/ 1067 h 1067"/>
              <a:gd name="T8" fmla="*/ 1182 w 1231"/>
              <a:gd name="T9" fmla="*/ 874 h 1067"/>
              <a:gd name="T10" fmla="*/ 727 w 1231"/>
              <a:gd name="T11" fmla="*/ 86 h 1067"/>
              <a:gd name="T12" fmla="*/ 504 w 1231"/>
              <a:gd name="T13" fmla="*/ 86 h 1067"/>
            </a:gdLst>
            <a:ahLst/>
            <a:cxnLst>
              <a:cxn ang="0">
                <a:pos x="T0" y="T1"/>
              </a:cxn>
              <a:cxn ang="0">
                <a:pos x="T2" y="T3"/>
              </a:cxn>
              <a:cxn ang="0">
                <a:pos x="T4" y="T5"/>
              </a:cxn>
              <a:cxn ang="0">
                <a:pos x="T6" y="T7"/>
              </a:cxn>
              <a:cxn ang="0">
                <a:pos x="T8" y="T9"/>
              </a:cxn>
              <a:cxn ang="0">
                <a:pos x="T10" y="T11"/>
              </a:cxn>
              <a:cxn ang="0">
                <a:pos x="T12" y="T13"/>
              </a:cxn>
            </a:cxnLst>
            <a:rect l="0" t="0" r="r" b="b"/>
            <a:pathLst>
              <a:path w="1231" h="1067">
                <a:moveTo>
                  <a:pt x="504" y="86"/>
                </a:moveTo>
                <a:cubicBezTo>
                  <a:pt x="49" y="874"/>
                  <a:pt x="49" y="874"/>
                  <a:pt x="49" y="874"/>
                </a:cubicBezTo>
                <a:cubicBezTo>
                  <a:pt x="0" y="960"/>
                  <a:pt x="62" y="1067"/>
                  <a:pt x="161" y="1067"/>
                </a:cubicBezTo>
                <a:cubicBezTo>
                  <a:pt x="1070" y="1067"/>
                  <a:pt x="1070" y="1067"/>
                  <a:pt x="1070" y="1067"/>
                </a:cubicBezTo>
                <a:cubicBezTo>
                  <a:pt x="1170" y="1067"/>
                  <a:pt x="1231" y="960"/>
                  <a:pt x="1182" y="874"/>
                </a:cubicBezTo>
                <a:cubicBezTo>
                  <a:pt x="727" y="86"/>
                  <a:pt x="727" y="86"/>
                  <a:pt x="727" y="86"/>
                </a:cubicBezTo>
                <a:cubicBezTo>
                  <a:pt x="678" y="0"/>
                  <a:pt x="554" y="0"/>
                  <a:pt x="504" y="86"/>
                </a:cubicBezTo>
                <a:close/>
              </a:path>
            </a:pathLst>
          </a:custGeom>
          <a:solidFill>
            <a:srgbClr val="48A2A0">
              <a:alpha val="68000"/>
            </a:srgbClr>
          </a:solidFill>
          <a:ln>
            <a:noFill/>
          </a:ln>
          <a:effectLst/>
        </p:spPr>
        <p:txBody>
          <a:bodyPr vert="horz" wrap="square" lIns="91440" tIns="45720" rIns="91440" bIns="45720" numCol="1" anchor="t" anchorCtr="0" compatLnSpc="1">
            <a:prstTxWarp prst="textNoShape">
              <a:avLst/>
            </a:prstTxWarp>
          </a:bodyPr>
          <a:lstStyle/>
          <a:p>
            <a:endParaRPr lang="zh-CN" altLang="en-US" sz="1800">
              <a:cs typeface="+mn-ea"/>
              <a:sym typeface="+mn-lt"/>
            </a:endParaRPr>
          </a:p>
        </p:txBody>
      </p:sp>
      <p:sp>
        <p:nvSpPr>
          <p:cNvPr id="34" name="文本框 7"/>
          <p:cNvSpPr txBox="1"/>
          <p:nvPr/>
        </p:nvSpPr>
        <p:spPr>
          <a:xfrm>
            <a:off x="1781175" y="3048000"/>
            <a:ext cx="8584450" cy="2308324"/>
          </a:xfrm>
          <a:prstGeom prst="rect">
            <a:avLst/>
          </a:prstGeom>
          <a:noFill/>
        </p:spPr>
        <p:txBody>
          <a:bodyPr wrap="square" rtlCol="0">
            <a:spAutoFit/>
          </a:bodyPr>
          <a:lstStyle/>
          <a:p>
            <a:pPr>
              <a:lnSpc>
                <a:spcPct val="150000"/>
              </a:lnSpc>
            </a:pPr>
            <a:r>
              <a:rPr lang="en-US" altLang="zh-CN" sz="1200" dirty="0" smtClean="0">
                <a:latin typeface="仿宋" panose="02010609060101010101" pitchFamily="49" charset="-122"/>
                <a:ea typeface="仿宋" panose="02010609060101010101" pitchFamily="49" charset="-122"/>
              </a:rPr>
              <a:t>     </a:t>
            </a:r>
            <a:r>
              <a:rPr lang="zh-CN" altLang="zh-CN" sz="2400" b="1" dirty="0" smtClean="0">
                <a:latin typeface="仿宋" panose="02010609060101010101" pitchFamily="49" charset="-122"/>
                <a:ea typeface="仿宋" panose="02010609060101010101" pitchFamily="49" charset="-122"/>
              </a:rPr>
              <a:t>根据</a:t>
            </a:r>
            <a:r>
              <a:rPr lang="zh-CN" altLang="zh-CN" sz="2400" b="1" dirty="0">
                <a:latin typeface="仿宋" panose="02010609060101010101" pitchFamily="49" charset="-122"/>
                <a:ea typeface="仿宋" panose="02010609060101010101" pitchFamily="49" charset="-122"/>
              </a:rPr>
              <a:t>学校预算工作安排，按照《上海行健职业学院预算绩效管理办法》（沪行健【</a:t>
            </a:r>
            <a:r>
              <a:rPr lang="en-US" altLang="zh-CN" sz="2400" b="1" dirty="0">
                <a:latin typeface="仿宋" panose="02010609060101010101" pitchFamily="49" charset="-122"/>
                <a:ea typeface="仿宋" panose="02010609060101010101" pitchFamily="49" charset="-122"/>
              </a:rPr>
              <a:t>2020</a:t>
            </a:r>
            <a:r>
              <a:rPr lang="zh-CN" altLang="zh-CN" sz="2400" b="1" dirty="0">
                <a:latin typeface="仿宋" panose="02010609060101010101" pitchFamily="49" charset="-122"/>
                <a:ea typeface="仿宋" panose="02010609060101010101" pitchFamily="49" charset="-122"/>
              </a:rPr>
              <a:t>】</a:t>
            </a:r>
            <a:r>
              <a:rPr lang="en-US" altLang="zh-CN" sz="2400" b="1" dirty="0">
                <a:latin typeface="仿宋" panose="02010609060101010101" pitchFamily="49" charset="-122"/>
                <a:ea typeface="仿宋" panose="02010609060101010101" pitchFamily="49" charset="-122"/>
              </a:rPr>
              <a:t>33</a:t>
            </a:r>
            <a:r>
              <a:rPr lang="zh-CN" altLang="zh-CN" sz="2400" b="1" dirty="0">
                <a:latin typeface="仿宋" panose="02010609060101010101" pitchFamily="49" charset="-122"/>
                <a:ea typeface="仿宋" panose="02010609060101010101" pitchFamily="49" charset="-122"/>
              </a:rPr>
              <a:t>号）要求，为加强和规范项目经费管理，提高经费使用</a:t>
            </a:r>
            <a:r>
              <a:rPr lang="zh-CN" altLang="zh-CN" sz="2400" b="1" dirty="0" smtClean="0">
                <a:latin typeface="仿宋" panose="02010609060101010101" pitchFamily="49" charset="-122"/>
                <a:ea typeface="仿宋" panose="02010609060101010101" pitchFamily="49" charset="-122"/>
              </a:rPr>
              <a:t>效</a:t>
            </a:r>
            <a:r>
              <a:rPr lang="zh-CN" altLang="en-US" sz="2400" b="1" dirty="0" smtClean="0">
                <a:latin typeface="仿宋" panose="02010609060101010101" pitchFamily="49" charset="-122"/>
                <a:ea typeface="仿宋" panose="02010609060101010101" pitchFamily="49" charset="-122"/>
              </a:rPr>
              <a:t>率</a:t>
            </a:r>
            <a:r>
              <a:rPr lang="zh-CN" altLang="zh-CN" sz="2400" b="1" dirty="0" smtClean="0">
                <a:latin typeface="仿宋" panose="02010609060101010101" pitchFamily="49" charset="-122"/>
                <a:ea typeface="仿宋" panose="02010609060101010101" pitchFamily="49" charset="-122"/>
              </a:rPr>
              <a:t>，</a:t>
            </a:r>
            <a:r>
              <a:rPr lang="zh-CN" altLang="en-US" sz="2400" b="1" dirty="0" smtClean="0">
                <a:latin typeface="仿宋" panose="02010609060101010101" pitchFamily="49" charset="-122"/>
                <a:ea typeface="仿宋" panose="02010609060101010101" pitchFamily="49" charset="-122"/>
              </a:rPr>
              <a:t>促进项目效益实现，</a:t>
            </a:r>
            <a:r>
              <a:rPr lang="zh-CN" altLang="zh-CN" sz="2400" b="1" dirty="0" smtClean="0">
                <a:latin typeface="仿宋" panose="02010609060101010101" pitchFamily="49" charset="-122"/>
                <a:ea typeface="仿宋" panose="02010609060101010101" pitchFamily="49" charset="-122"/>
              </a:rPr>
              <a:t>开展校</a:t>
            </a:r>
            <a:r>
              <a:rPr lang="zh-CN" altLang="zh-CN" sz="2400" b="1" dirty="0">
                <a:latin typeface="仿宋" panose="02010609060101010101" pitchFamily="49" charset="-122"/>
                <a:ea typeface="仿宋" panose="02010609060101010101" pitchFamily="49" charset="-122"/>
              </a:rPr>
              <a:t>内项目经费绩效评价</a:t>
            </a:r>
            <a:r>
              <a:rPr lang="zh-CN" altLang="zh-CN" sz="2400" b="1" dirty="0" smtClean="0">
                <a:latin typeface="仿宋" panose="02010609060101010101" pitchFamily="49" charset="-122"/>
                <a:ea typeface="仿宋" panose="02010609060101010101" pitchFamily="49" charset="-122"/>
              </a:rPr>
              <a:t>工作</a:t>
            </a:r>
            <a:r>
              <a:rPr lang="zh-CN" altLang="en-US" sz="2400" b="1" dirty="0" smtClean="0">
                <a:latin typeface="仿宋" panose="02010609060101010101" pitchFamily="49" charset="-122"/>
                <a:ea typeface="仿宋" panose="02010609060101010101" pitchFamily="49" charset="-122"/>
              </a:rPr>
              <a:t>。</a:t>
            </a:r>
            <a:endParaRPr lang="zh-CN" altLang="en-US" sz="2400" b="1" dirty="0">
              <a:latin typeface="仿宋" panose="02010609060101010101" pitchFamily="49" charset="-122"/>
              <a:ea typeface="仿宋" panose="02010609060101010101" pitchFamily="49" charset="-122"/>
              <a:cs typeface="+mn-ea"/>
              <a:sym typeface="+mn-lt"/>
            </a:endParaRPr>
          </a:p>
        </p:txBody>
      </p:sp>
    </p:spTree>
    <p:extLst>
      <p:ext uri="{BB962C8B-B14F-4D97-AF65-F5344CB8AC3E}">
        <p14:creationId xmlns:p14="http://schemas.microsoft.com/office/powerpoint/2010/main" val="1200518439"/>
      </p:ext>
    </p:extLst>
  </p:cSld>
  <p:clrMapOvr>
    <a:masterClrMapping/>
  </p:clrMapOvr>
  <mc:AlternateContent xmlns:mc="http://schemas.openxmlformats.org/markup-compatibility/2006" xmlns:p14="http://schemas.microsoft.com/office/powerpoint/2010/main">
    <mc:Choice Requires="p14">
      <p:transition spd="slow" p14:dur="1500" advTm="3000">
        <p:split orient="vert"/>
      </p:transition>
    </mc:Choice>
    <mc:Fallback xmlns="">
      <p:transition spd="slow" advTm="3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childTnLst>
                                    <p:set>
                                      <p:cBhvr>
                                        <p:cTn id="6" dur="1" fill="hold">
                                          <p:stCondLst>
                                            <p:cond delay="0"/>
                                          </p:stCondLst>
                                        </p:cTn>
                                        <p:tgtEl>
                                          <p:spTgt spid="37"/>
                                        </p:tgtEl>
                                        <p:attrNameLst>
                                          <p:attrName>style.visibility</p:attrName>
                                        </p:attrNameLst>
                                      </p:cBhvr>
                                      <p:to>
                                        <p:strVal val="visible"/>
                                      </p:to>
                                    </p:set>
                                    <p:anim calcmode="lin" valueType="num">
                                      <p:cBhvr>
                                        <p:cTn id="7" dur="1000" fill="hold"/>
                                        <p:tgtEl>
                                          <p:spTgt spid="37"/>
                                        </p:tgtEl>
                                        <p:attrNameLst>
                                          <p:attrName>ppt_w</p:attrName>
                                        </p:attrNameLst>
                                      </p:cBhvr>
                                      <p:tavLst>
                                        <p:tav tm="0">
                                          <p:val>
                                            <p:fltVal val="0"/>
                                          </p:val>
                                        </p:tav>
                                        <p:tav tm="100000">
                                          <p:val>
                                            <p:strVal val="#ppt_w"/>
                                          </p:val>
                                        </p:tav>
                                      </p:tavLst>
                                    </p:anim>
                                    <p:anim calcmode="lin" valueType="num">
                                      <p:cBhvr>
                                        <p:cTn id="8" dur="1000" fill="hold"/>
                                        <p:tgtEl>
                                          <p:spTgt spid="37"/>
                                        </p:tgtEl>
                                        <p:attrNameLst>
                                          <p:attrName>ppt_h</p:attrName>
                                        </p:attrNameLst>
                                      </p:cBhvr>
                                      <p:tavLst>
                                        <p:tav tm="0">
                                          <p:val>
                                            <p:fltVal val="0"/>
                                          </p:val>
                                        </p:tav>
                                        <p:tav tm="100000">
                                          <p:val>
                                            <p:strVal val="#ppt_h"/>
                                          </p:val>
                                        </p:tav>
                                      </p:tavLst>
                                    </p:anim>
                                    <p:anim calcmode="lin" valueType="num">
                                      <p:cBhvr>
                                        <p:cTn id="9" dur="1000" fill="hold"/>
                                        <p:tgtEl>
                                          <p:spTgt spid="37"/>
                                        </p:tgtEl>
                                        <p:attrNameLst>
                                          <p:attrName>style.rotation</p:attrName>
                                        </p:attrNameLst>
                                      </p:cBhvr>
                                      <p:tavLst>
                                        <p:tav tm="0">
                                          <p:val>
                                            <p:fltVal val="90"/>
                                          </p:val>
                                        </p:tav>
                                        <p:tav tm="100000">
                                          <p:val>
                                            <p:fltVal val="0"/>
                                          </p:val>
                                        </p:tav>
                                      </p:tavLst>
                                    </p:anim>
                                    <p:animEffect transition="in" filter="fade">
                                      <p:cBhvr>
                                        <p:cTn id="10" dur="1000"/>
                                        <p:tgtEl>
                                          <p:spTgt spid="37"/>
                                        </p:tgtEl>
                                      </p:cBhvr>
                                    </p:animEffect>
                                  </p:childTnLst>
                                </p:cTn>
                              </p:par>
                              <p:par>
                                <p:cTn id="11" presetID="31" presetClass="entr" presetSubtype="0" fill="hold" grpId="0" nodeType="withEffect">
                                  <p:stCondLst>
                                    <p:cond delay="0"/>
                                  </p:stCondLst>
                                  <p:childTnLst>
                                    <p:set>
                                      <p:cBhvr>
                                        <p:cTn id="12" dur="1" fill="hold">
                                          <p:stCondLst>
                                            <p:cond delay="0"/>
                                          </p:stCondLst>
                                        </p:cTn>
                                        <p:tgtEl>
                                          <p:spTgt spid="36"/>
                                        </p:tgtEl>
                                        <p:attrNameLst>
                                          <p:attrName>style.visibility</p:attrName>
                                        </p:attrNameLst>
                                      </p:cBhvr>
                                      <p:to>
                                        <p:strVal val="visible"/>
                                      </p:to>
                                    </p:set>
                                    <p:anim calcmode="lin" valueType="num">
                                      <p:cBhvr>
                                        <p:cTn id="13" dur="1000" fill="hold"/>
                                        <p:tgtEl>
                                          <p:spTgt spid="36"/>
                                        </p:tgtEl>
                                        <p:attrNameLst>
                                          <p:attrName>ppt_w</p:attrName>
                                        </p:attrNameLst>
                                      </p:cBhvr>
                                      <p:tavLst>
                                        <p:tav tm="0">
                                          <p:val>
                                            <p:fltVal val="0"/>
                                          </p:val>
                                        </p:tav>
                                        <p:tav tm="100000">
                                          <p:val>
                                            <p:strVal val="#ppt_w"/>
                                          </p:val>
                                        </p:tav>
                                      </p:tavLst>
                                    </p:anim>
                                    <p:anim calcmode="lin" valueType="num">
                                      <p:cBhvr>
                                        <p:cTn id="14" dur="1000" fill="hold"/>
                                        <p:tgtEl>
                                          <p:spTgt spid="36"/>
                                        </p:tgtEl>
                                        <p:attrNameLst>
                                          <p:attrName>ppt_h</p:attrName>
                                        </p:attrNameLst>
                                      </p:cBhvr>
                                      <p:tavLst>
                                        <p:tav tm="0">
                                          <p:val>
                                            <p:fltVal val="0"/>
                                          </p:val>
                                        </p:tav>
                                        <p:tav tm="100000">
                                          <p:val>
                                            <p:strVal val="#ppt_h"/>
                                          </p:val>
                                        </p:tav>
                                      </p:tavLst>
                                    </p:anim>
                                    <p:anim calcmode="lin" valueType="num">
                                      <p:cBhvr>
                                        <p:cTn id="15" dur="1000" fill="hold"/>
                                        <p:tgtEl>
                                          <p:spTgt spid="36"/>
                                        </p:tgtEl>
                                        <p:attrNameLst>
                                          <p:attrName>style.rotation</p:attrName>
                                        </p:attrNameLst>
                                      </p:cBhvr>
                                      <p:tavLst>
                                        <p:tav tm="0">
                                          <p:val>
                                            <p:fltVal val="90"/>
                                          </p:val>
                                        </p:tav>
                                        <p:tav tm="100000">
                                          <p:val>
                                            <p:fltVal val="0"/>
                                          </p:val>
                                        </p:tav>
                                      </p:tavLst>
                                    </p:anim>
                                    <p:animEffect transition="in" filter="fade">
                                      <p:cBhvr>
                                        <p:cTn id="16" dur="1000"/>
                                        <p:tgtEl>
                                          <p:spTgt spid="36"/>
                                        </p:tgtEl>
                                      </p:cBhvr>
                                    </p:animEffect>
                                  </p:childTnLst>
                                </p:cTn>
                              </p:par>
                            </p:childTnLst>
                          </p:cTn>
                        </p:par>
                        <p:par>
                          <p:cTn id="17" fill="hold">
                            <p:stCondLst>
                              <p:cond delay="1000"/>
                            </p:stCondLst>
                            <p:childTnLst>
                              <p:par>
                                <p:cTn id="18" presetID="22" presetClass="entr" presetSubtype="8" fill="hold" grpId="0" nodeType="afterEffect">
                                  <p:stCondLst>
                                    <p:cond delay="0"/>
                                  </p:stCondLst>
                                  <p:childTnLst>
                                    <p:set>
                                      <p:cBhvr>
                                        <p:cTn id="19" dur="1" fill="hold">
                                          <p:stCondLst>
                                            <p:cond delay="0"/>
                                          </p:stCondLst>
                                        </p:cTn>
                                        <p:tgtEl>
                                          <p:spTgt spid="34"/>
                                        </p:tgtEl>
                                        <p:attrNameLst>
                                          <p:attrName>style.visibility</p:attrName>
                                        </p:attrNameLst>
                                      </p:cBhvr>
                                      <p:to>
                                        <p:strVal val="visible"/>
                                      </p:to>
                                    </p:set>
                                    <p:animEffect transition="in" filter="wipe(left)">
                                      <p:cBhvr>
                                        <p:cTn id="20" dur="500"/>
                                        <p:tgtEl>
                                          <p:spTgt spid="34"/>
                                        </p:tgtEl>
                                      </p:cBhvr>
                                    </p:animEffect>
                                  </p:childTnLst>
                                </p:cTn>
                              </p:par>
                            </p:childTnLst>
                          </p:cTn>
                        </p:par>
                        <p:par>
                          <p:cTn id="21" fill="hold">
                            <p:stCondLst>
                              <p:cond delay="1500"/>
                            </p:stCondLst>
                            <p:childTnLst>
                              <p:par>
                                <p:cTn id="22" presetID="10" presetClass="entr" presetSubtype="0" fill="hold" grpId="0" nodeType="afterEffect">
                                  <p:stCondLst>
                                    <p:cond delay="0"/>
                                  </p:stCondLst>
                                  <p:childTnLst>
                                    <p:set>
                                      <p:cBhvr>
                                        <p:cTn id="23" dur="1" fill="hold">
                                          <p:stCondLst>
                                            <p:cond delay="0"/>
                                          </p:stCondLst>
                                        </p:cTn>
                                        <p:tgtEl>
                                          <p:spTgt spid="52"/>
                                        </p:tgtEl>
                                        <p:attrNameLst>
                                          <p:attrName>style.visibility</p:attrName>
                                        </p:attrNameLst>
                                      </p:cBhvr>
                                      <p:to>
                                        <p:strVal val="visible"/>
                                      </p:to>
                                    </p:set>
                                    <p:animEffect transition="in" filter="fade">
                                      <p:cBhvr>
                                        <p:cTn id="24" dur="500"/>
                                        <p:tgtEl>
                                          <p:spTgt spid="52"/>
                                        </p:tgtEl>
                                      </p:cBhvr>
                                    </p:animEffect>
                                  </p:childTnLst>
                                </p:cTn>
                              </p:par>
                              <p:par>
                                <p:cTn id="25" presetID="6" presetClass="entr" presetSubtype="32" fill="hold" grpId="0" nodeType="withEffect">
                                  <p:stCondLst>
                                    <p:cond delay="0"/>
                                  </p:stCondLst>
                                  <p:childTnLst>
                                    <p:set>
                                      <p:cBhvr>
                                        <p:cTn id="26" dur="1" fill="hold">
                                          <p:stCondLst>
                                            <p:cond delay="0"/>
                                          </p:stCondLst>
                                        </p:cTn>
                                        <p:tgtEl>
                                          <p:spTgt spid="53"/>
                                        </p:tgtEl>
                                        <p:attrNameLst>
                                          <p:attrName>style.visibility</p:attrName>
                                        </p:attrNameLst>
                                      </p:cBhvr>
                                      <p:to>
                                        <p:strVal val="visible"/>
                                      </p:to>
                                    </p:set>
                                    <p:animEffect transition="in" filter="circle(out)">
                                      <p:cBhvr>
                                        <p:cTn id="27" dur="500"/>
                                        <p:tgtEl>
                                          <p:spTgt spid="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 grpId="0"/>
      <p:bldP spid="53" grpId="0" animBg="1"/>
      <p:bldP spid="37" grpId="0" animBg="1"/>
      <p:bldP spid="36" grpId="0" animBg="1"/>
      <p:bldP spid="3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 name="图片 26">
            <a:extLst>
              <a:ext uri="{FF2B5EF4-FFF2-40B4-BE49-F238E27FC236}">
                <a16:creationId xmlns="" xmlns:a16="http://schemas.microsoft.com/office/drawing/2014/main" id="{19499165-9AF3-4EBF-974A-9A316E19DAA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54658"/>
            <a:ext cx="12192000" cy="6858000"/>
          </a:xfrm>
          <a:prstGeom prst="rect">
            <a:avLst/>
          </a:prstGeom>
        </p:spPr>
      </p:pic>
      <p:grpSp>
        <p:nvGrpSpPr>
          <p:cNvPr id="2" name="组合 1"/>
          <p:cNvGrpSpPr/>
          <p:nvPr/>
        </p:nvGrpSpPr>
        <p:grpSpPr>
          <a:xfrm rot="20473328">
            <a:off x="3828966" y="1057499"/>
            <a:ext cx="1661022" cy="1549142"/>
            <a:chOff x="3792066" y="625169"/>
            <a:chExt cx="1994712" cy="1860355"/>
          </a:xfrm>
        </p:grpSpPr>
        <p:sp>
          <p:nvSpPr>
            <p:cNvPr id="29" name="iṡḻiďè"/>
            <p:cNvSpPr>
              <a:spLocks/>
            </p:cNvSpPr>
            <p:nvPr/>
          </p:nvSpPr>
          <p:spPr bwMode="auto">
            <a:xfrm rot="17590292">
              <a:off x="3767855" y="961753"/>
              <a:ext cx="1547982" cy="1499559"/>
            </a:xfrm>
            <a:custGeom>
              <a:avLst/>
              <a:gdLst>
                <a:gd name="T0" fmla="*/ 504 w 1231"/>
                <a:gd name="T1" fmla="*/ 86 h 1067"/>
                <a:gd name="T2" fmla="*/ 49 w 1231"/>
                <a:gd name="T3" fmla="*/ 874 h 1067"/>
                <a:gd name="T4" fmla="*/ 161 w 1231"/>
                <a:gd name="T5" fmla="*/ 1067 h 1067"/>
                <a:gd name="T6" fmla="*/ 1070 w 1231"/>
                <a:gd name="T7" fmla="*/ 1067 h 1067"/>
                <a:gd name="T8" fmla="*/ 1182 w 1231"/>
                <a:gd name="T9" fmla="*/ 874 h 1067"/>
                <a:gd name="T10" fmla="*/ 727 w 1231"/>
                <a:gd name="T11" fmla="*/ 86 h 1067"/>
                <a:gd name="T12" fmla="*/ 504 w 1231"/>
                <a:gd name="T13" fmla="*/ 86 h 1067"/>
              </a:gdLst>
              <a:ahLst/>
              <a:cxnLst>
                <a:cxn ang="0">
                  <a:pos x="T0" y="T1"/>
                </a:cxn>
                <a:cxn ang="0">
                  <a:pos x="T2" y="T3"/>
                </a:cxn>
                <a:cxn ang="0">
                  <a:pos x="T4" y="T5"/>
                </a:cxn>
                <a:cxn ang="0">
                  <a:pos x="T6" y="T7"/>
                </a:cxn>
                <a:cxn ang="0">
                  <a:pos x="T8" y="T9"/>
                </a:cxn>
                <a:cxn ang="0">
                  <a:pos x="T10" y="T11"/>
                </a:cxn>
                <a:cxn ang="0">
                  <a:pos x="T12" y="T13"/>
                </a:cxn>
              </a:cxnLst>
              <a:rect l="0" t="0" r="r" b="b"/>
              <a:pathLst>
                <a:path w="1231" h="1067">
                  <a:moveTo>
                    <a:pt x="504" y="86"/>
                  </a:moveTo>
                  <a:cubicBezTo>
                    <a:pt x="49" y="874"/>
                    <a:pt x="49" y="874"/>
                    <a:pt x="49" y="874"/>
                  </a:cubicBezTo>
                  <a:cubicBezTo>
                    <a:pt x="0" y="960"/>
                    <a:pt x="62" y="1067"/>
                    <a:pt x="161" y="1067"/>
                  </a:cubicBezTo>
                  <a:cubicBezTo>
                    <a:pt x="1070" y="1067"/>
                    <a:pt x="1070" y="1067"/>
                    <a:pt x="1070" y="1067"/>
                  </a:cubicBezTo>
                  <a:cubicBezTo>
                    <a:pt x="1170" y="1067"/>
                    <a:pt x="1231" y="960"/>
                    <a:pt x="1182" y="874"/>
                  </a:cubicBezTo>
                  <a:cubicBezTo>
                    <a:pt x="727" y="86"/>
                    <a:pt x="727" y="86"/>
                    <a:pt x="727" y="86"/>
                  </a:cubicBezTo>
                  <a:cubicBezTo>
                    <a:pt x="678" y="0"/>
                    <a:pt x="554" y="0"/>
                    <a:pt x="504" y="86"/>
                  </a:cubicBezTo>
                  <a:close/>
                </a:path>
              </a:pathLst>
            </a:custGeom>
            <a:solidFill>
              <a:srgbClr val="6C92C0">
                <a:alpha val="68000"/>
              </a:srgbClr>
            </a:solidFill>
            <a:ln>
              <a:noFill/>
            </a:ln>
            <a:effectLst/>
          </p:spPr>
          <p:txBody>
            <a:bodyPr vert="horz" wrap="square" lIns="91440" tIns="45720" rIns="91440" bIns="45720" numCol="1" anchor="t" anchorCtr="0" compatLnSpc="1">
              <a:prstTxWarp prst="textNoShape">
                <a:avLst/>
              </a:prstTxWarp>
            </a:bodyPr>
            <a:lstStyle/>
            <a:p>
              <a:endParaRPr lang="zh-CN" altLang="en-US" sz="1800">
                <a:cs typeface="+mn-ea"/>
                <a:sym typeface="+mn-lt"/>
              </a:endParaRPr>
            </a:p>
          </p:txBody>
        </p:sp>
        <p:sp>
          <p:nvSpPr>
            <p:cNvPr id="30" name="iṡḻiďè"/>
            <p:cNvSpPr>
              <a:spLocks/>
            </p:cNvSpPr>
            <p:nvPr/>
          </p:nvSpPr>
          <p:spPr bwMode="auto">
            <a:xfrm rot="17590292">
              <a:off x="4137434" y="675105"/>
              <a:ext cx="1699280" cy="1599408"/>
            </a:xfrm>
            <a:custGeom>
              <a:avLst/>
              <a:gdLst>
                <a:gd name="T0" fmla="*/ 504 w 1231"/>
                <a:gd name="T1" fmla="*/ 86 h 1067"/>
                <a:gd name="T2" fmla="*/ 49 w 1231"/>
                <a:gd name="T3" fmla="*/ 874 h 1067"/>
                <a:gd name="T4" fmla="*/ 161 w 1231"/>
                <a:gd name="T5" fmla="*/ 1067 h 1067"/>
                <a:gd name="T6" fmla="*/ 1070 w 1231"/>
                <a:gd name="T7" fmla="*/ 1067 h 1067"/>
                <a:gd name="T8" fmla="*/ 1182 w 1231"/>
                <a:gd name="T9" fmla="*/ 874 h 1067"/>
                <a:gd name="T10" fmla="*/ 727 w 1231"/>
                <a:gd name="T11" fmla="*/ 86 h 1067"/>
                <a:gd name="T12" fmla="*/ 504 w 1231"/>
                <a:gd name="T13" fmla="*/ 86 h 1067"/>
              </a:gdLst>
              <a:ahLst/>
              <a:cxnLst>
                <a:cxn ang="0">
                  <a:pos x="T0" y="T1"/>
                </a:cxn>
                <a:cxn ang="0">
                  <a:pos x="T2" y="T3"/>
                </a:cxn>
                <a:cxn ang="0">
                  <a:pos x="T4" y="T5"/>
                </a:cxn>
                <a:cxn ang="0">
                  <a:pos x="T6" y="T7"/>
                </a:cxn>
                <a:cxn ang="0">
                  <a:pos x="T8" y="T9"/>
                </a:cxn>
                <a:cxn ang="0">
                  <a:pos x="T10" y="T11"/>
                </a:cxn>
                <a:cxn ang="0">
                  <a:pos x="T12" y="T13"/>
                </a:cxn>
              </a:cxnLst>
              <a:rect l="0" t="0" r="r" b="b"/>
              <a:pathLst>
                <a:path w="1231" h="1067">
                  <a:moveTo>
                    <a:pt x="504" y="86"/>
                  </a:moveTo>
                  <a:cubicBezTo>
                    <a:pt x="49" y="874"/>
                    <a:pt x="49" y="874"/>
                    <a:pt x="49" y="874"/>
                  </a:cubicBezTo>
                  <a:cubicBezTo>
                    <a:pt x="0" y="960"/>
                    <a:pt x="62" y="1067"/>
                    <a:pt x="161" y="1067"/>
                  </a:cubicBezTo>
                  <a:cubicBezTo>
                    <a:pt x="1070" y="1067"/>
                    <a:pt x="1070" y="1067"/>
                    <a:pt x="1070" y="1067"/>
                  </a:cubicBezTo>
                  <a:cubicBezTo>
                    <a:pt x="1170" y="1067"/>
                    <a:pt x="1231" y="960"/>
                    <a:pt x="1182" y="874"/>
                  </a:cubicBezTo>
                  <a:cubicBezTo>
                    <a:pt x="727" y="86"/>
                    <a:pt x="727" y="86"/>
                    <a:pt x="727" y="86"/>
                  </a:cubicBezTo>
                  <a:cubicBezTo>
                    <a:pt x="678" y="0"/>
                    <a:pt x="554" y="0"/>
                    <a:pt x="504" y="86"/>
                  </a:cubicBezTo>
                  <a:close/>
                </a:path>
              </a:pathLst>
            </a:custGeom>
            <a:solidFill>
              <a:srgbClr val="48A2A0">
                <a:alpha val="68000"/>
              </a:srgbClr>
            </a:solidFill>
            <a:ln>
              <a:noFill/>
            </a:ln>
            <a:effectLst/>
          </p:spPr>
          <p:txBody>
            <a:bodyPr vert="horz" wrap="square" lIns="91440" tIns="45720" rIns="91440" bIns="45720" numCol="1" anchor="t" anchorCtr="0" compatLnSpc="1">
              <a:prstTxWarp prst="textNoShape">
                <a:avLst/>
              </a:prstTxWarp>
            </a:bodyPr>
            <a:lstStyle/>
            <a:p>
              <a:endParaRPr lang="zh-CN" altLang="en-US" sz="1800">
                <a:cs typeface="+mn-ea"/>
                <a:sym typeface="+mn-lt"/>
              </a:endParaRPr>
            </a:p>
          </p:txBody>
        </p:sp>
      </p:grpSp>
      <p:sp>
        <p:nvSpPr>
          <p:cNvPr id="4" name="椭圆 3"/>
          <p:cNvSpPr/>
          <p:nvPr/>
        </p:nvSpPr>
        <p:spPr>
          <a:xfrm>
            <a:off x="2378881" y="3384520"/>
            <a:ext cx="952500" cy="952500"/>
          </a:xfrm>
          <a:prstGeom prst="ellipse">
            <a:avLst/>
          </a:prstGeom>
          <a:solidFill>
            <a:srgbClr val="48A2A0">
              <a:alpha val="6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2512730" y="3465870"/>
            <a:ext cx="684803" cy="769441"/>
          </a:xfrm>
          <a:prstGeom prst="rect">
            <a:avLst/>
          </a:prstGeom>
          <a:noFill/>
        </p:spPr>
        <p:txBody>
          <a:bodyPr wrap="none" rtlCol="0">
            <a:spAutoFit/>
          </a:bodyPr>
          <a:lstStyle/>
          <a:p>
            <a:pPr algn="ctr"/>
            <a:r>
              <a:rPr lang="en-US" altLang="zh-CN" sz="4400" b="1" dirty="0">
                <a:solidFill>
                  <a:schemeClr val="bg1"/>
                </a:solidFill>
                <a:cs typeface="+mn-ea"/>
                <a:sym typeface="+mn-lt"/>
              </a:rPr>
              <a:t>01</a:t>
            </a:r>
            <a:endParaRPr lang="zh-CN" altLang="en-US" sz="4400" b="1" dirty="0">
              <a:solidFill>
                <a:schemeClr val="bg1"/>
              </a:solidFill>
              <a:cs typeface="+mn-ea"/>
              <a:sym typeface="+mn-lt"/>
            </a:endParaRPr>
          </a:p>
        </p:txBody>
      </p:sp>
      <p:sp>
        <p:nvSpPr>
          <p:cNvPr id="6" name="文本框 5"/>
          <p:cNvSpPr txBox="1"/>
          <p:nvPr/>
        </p:nvSpPr>
        <p:spPr>
          <a:xfrm>
            <a:off x="1719243" y="4464766"/>
            <a:ext cx="2271776" cy="461665"/>
          </a:xfrm>
          <a:prstGeom prst="rect">
            <a:avLst/>
          </a:prstGeom>
          <a:noFill/>
        </p:spPr>
        <p:txBody>
          <a:bodyPr wrap="none" rtlCol="0">
            <a:spAutoFit/>
          </a:bodyPr>
          <a:lstStyle/>
          <a:p>
            <a:pPr algn="ctr"/>
            <a:r>
              <a:rPr lang="zh-CN" altLang="en-US" sz="2400" b="1" spc="300" dirty="0" smtClean="0">
                <a:solidFill>
                  <a:srgbClr val="436B9B"/>
                </a:solidFill>
                <a:cs typeface="+mn-ea"/>
                <a:sym typeface="+mn-lt"/>
              </a:rPr>
              <a:t>文字概述部分</a:t>
            </a:r>
            <a:endParaRPr lang="zh-CN" altLang="en-US" sz="2400" b="1" spc="300" dirty="0">
              <a:solidFill>
                <a:schemeClr val="tx1">
                  <a:lumMod val="75000"/>
                  <a:lumOff val="25000"/>
                </a:schemeClr>
              </a:solidFill>
              <a:cs typeface="+mn-ea"/>
              <a:sym typeface="+mn-lt"/>
            </a:endParaRPr>
          </a:p>
        </p:txBody>
      </p:sp>
      <p:sp>
        <p:nvSpPr>
          <p:cNvPr id="11" name="文本框 10"/>
          <p:cNvSpPr txBox="1"/>
          <p:nvPr/>
        </p:nvSpPr>
        <p:spPr>
          <a:xfrm>
            <a:off x="6008251" y="4464767"/>
            <a:ext cx="3315331" cy="461665"/>
          </a:xfrm>
          <a:prstGeom prst="rect">
            <a:avLst/>
          </a:prstGeom>
          <a:noFill/>
        </p:spPr>
        <p:txBody>
          <a:bodyPr wrap="none" rtlCol="0">
            <a:spAutoFit/>
          </a:bodyPr>
          <a:lstStyle/>
          <a:p>
            <a:pPr algn="ctr"/>
            <a:r>
              <a:rPr lang="zh-CN" altLang="en-US" sz="2400" b="1" spc="300" dirty="0" smtClean="0">
                <a:solidFill>
                  <a:srgbClr val="436B9B"/>
                </a:solidFill>
                <a:cs typeface="+mn-ea"/>
                <a:sym typeface="+mn-lt"/>
              </a:rPr>
              <a:t>项目支出绩效自评表</a:t>
            </a:r>
            <a:endParaRPr lang="en-US" altLang="zh-CN" sz="2400" b="1" spc="300" dirty="0" smtClean="0">
              <a:solidFill>
                <a:srgbClr val="436B9B"/>
              </a:solidFill>
              <a:cs typeface="+mn-ea"/>
              <a:sym typeface="+mn-lt"/>
            </a:endParaRPr>
          </a:p>
        </p:txBody>
      </p:sp>
      <p:sp>
        <p:nvSpPr>
          <p:cNvPr id="9" name="椭圆 8"/>
          <p:cNvSpPr/>
          <p:nvPr/>
        </p:nvSpPr>
        <p:spPr>
          <a:xfrm>
            <a:off x="7223431" y="3284989"/>
            <a:ext cx="952500" cy="952500"/>
          </a:xfrm>
          <a:prstGeom prst="ellipse">
            <a:avLst/>
          </a:prstGeom>
          <a:solidFill>
            <a:srgbClr val="6C92C0">
              <a:alpha val="6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0" name="文本框 9"/>
          <p:cNvSpPr txBox="1"/>
          <p:nvPr/>
        </p:nvSpPr>
        <p:spPr>
          <a:xfrm>
            <a:off x="7307586" y="3330683"/>
            <a:ext cx="784189" cy="769441"/>
          </a:xfrm>
          <a:prstGeom prst="rect">
            <a:avLst/>
          </a:prstGeom>
          <a:noFill/>
        </p:spPr>
        <p:txBody>
          <a:bodyPr wrap="none" rtlCol="0">
            <a:spAutoFit/>
          </a:bodyPr>
          <a:lstStyle/>
          <a:p>
            <a:pPr algn="ctr"/>
            <a:r>
              <a:rPr lang="en-US" altLang="zh-CN" sz="4400" b="1" dirty="0">
                <a:solidFill>
                  <a:schemeClr val="bg1"/>
                </a:solidFill>
                <a:cs typeface="+mn-ea"/>
                <a:sym typeface="+mn-lt"/>
              </a:rPr>
              <a:t>02</a:t>
            </a:r>
            <a:endParaRPr lang="zh-CN" altLang="en-US" sz="4400" b="1" dirty="0">
              <a:solidFill>
                <a:schemeClr val="bg1"/>
              </a:solidFill>
              <a:cs typeface="+mn-ea"/>
              <a:sym typeface="+mn-lt"/>
            </a:endParaRPr>
          </a:p>
        </p:txBody>
      </p:sp>
      <p:sp>
        <p:nvSpPr>
          <p:cNvPr id="28" name="MH_Others_1"/>
          <p:cNvSpPr txBox="1"/>
          <p:nvPr>
            <p:custDataLst>
              <p:tags r:id="rId1"/>
            </p:custDataLst>
          </p:nvPr>
        </p:nvSpPr>
        <p:spPr>
          <a:xfrm>
            <a:off x="4222982" y="1495625"/>
            <a:ext cx="3955467" cy="847938"/>
          </a:xfrm>
          <a:prstGeom prst="rect">
            <a:avLst/>
          </a:prstGeom>
          <a:noFill/>
        </p:spPr>
        <p:txBody>
          <a:bodyPr wrap="square" rtlCol="0">
            <a:noAutofit/>
          </a:bodyPr>
          <a:lstStyle/>
          <a:p>
            <a:pPr algn="ctr"/>
            <a:r>
              <a:rPr lang="zh-CN" altLang="en-US" sz="4400" b="1" dirty="0" smtClean="0">
                <a:solidFill>
                  <a:srgbClr val="6C92C0"/>
                </a:solidFill>
                <a:effectLst>
                  <a:outerShdw blurRad="38100" dist="38100" dir="2700000" algn="tl">
                    <a:srgbClr val="000000">
                      <a:alpha val="43137"/>
                    </a:srgbClr>
                  </a:outerShdw>
                </a:effectLst>
                <a:cs typeface="+mn-ea"/>
                <a:sym typeface="+mn-lt"/>
              </a:rPr>
              <a:t>绩效报告填报</a:t>
            </a:r>
            <a:endParaRPr lang="zh-CN" altLang="en-US" sz="4400" b="1" dirty="0">
              <a:solidFill>
                <a:srgbClr val="6C92C0"/>
              </a:solidFill>
              <a:effectLst>
                <a:outerShdw blurRad="38100" dist="38100" dir="2700000" algn="tl">
                  <a:srgbClr val="000000">
                    <a:alpha val="43137"/>
                  </a:srgbClr>
                </a:outerShdw>
              </a:effectLst>
              <a:cs typeface="+mn-ea"/>
              <a:sym typeface="+mn-lt"/>
            </a:endParaRPr>
          </a:p>
        </p:txBody>
      </p:sp>
    </p:spTree>
    <p:extLst>
      <p:ext uri="{BB962C8B-B14F-4D97-AF65-F5344CB8AC3E}">
        <p14:creationId xmlns:p14="http://schemas.microsoft.com/office/powerpoint/2010/main" val="3416157420"/>
      </p:ext>
    </p:extLst>
  </p:cSld>
  <p:clrMapOvr>
    <a:masterClrMapping/>
  </p:clrMapOvr>
  <p:transition spd="slow" advTm="3000">
    <p:cove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íṩľïdè"/>
        <p:cNvGrpSpPr/>
        <p:nvPr/>
      </p:nvGrpSpPr>
      <p:grpSpPr>
        <a:xfrm>
          <a:off x="0" y="0"/>
          <a:ext cx="0" cy="0"/>
          <a:chOff x="0" y="0"/>
          <a:chExt cx="0" cy="0"/>
        </a:xfrm>
      </p:grpSpPr>
      <p:pic>
        <p:nvPicPr>
          <p:cNvPr id="42" name="图片 41">
            <a:extLst>
              <a:ext uri="{FF2B5EF4-FFF2-40B4-BE49-F238E27FC236}">
                <a16:creationId xmlns="" xmlns:a16="http://schemas.microsoft.com/office/drawing/2014/main" id="{DAC92CAC-29F8-4F0A-8148-495B0ADD647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206" y="-32206"/>
            <a:ext cx="12192000" cy="6858000"/>
          </a:xfrm>
          <a:prstGeom prst="rect">
            <a:avLst/>
          </a:prstGeom>
        </p:spPr>
      </p:pic>
      <p:grpSp>
        <p:nvGrpSpPr>
          <p:cNvPr id="44" name="组合 43">
            <a:extLst>
              <a:ext uri="{FF2B5EF4-FFF2-40B4-BE49-F238E27FC236}">
                <a16:creationId xmlns="" xmlns:a16="http://schemas.microsoft.com/office/drawing/2014/main" id="{41CCE9E6-3FAA-41B4-9426-B1D4B0CFE157}"/>
              </a:ext>
            </a:extLst>
          </p:cNvPr>
          <p:cNvGrpSpPr/>
          <p:nvPr/>
        </p:nvGrpSpPr>
        <p:grpSpPr>
          <a:xfrm rot="10800000">
            <a:off x="-598644" y="4863839"/>
            <a:ext cx="2117288" cy="2334478"/>
            <a:chOff x="9664473" y="816338"/>
            <a:chExt cx="3185286" cy="3512032"/>
          </a:xfrm>
        </p:grpSpPr>
        <p:sp>
          <p:nvSpPr>
            <p:cNvPr id="45" name="íṧḻiḋe">
              <a:extLst>
                <a:ext uri="{FF2B5EF4-FFF2-40B4-BE49-F238E27FC236}">
                  <a16:creationId xmlns="" xmlns:a16="http://schemas.microsoft.com/office/drawing/2014/main" id="{2822013B-ACFD-4492-A281-408EDC1CE7B9}"/>
                </a:ext>
              </a:extLst>
            </p:cNvPr>
            <p:cNvSpPr/>
            <p:nvPr/>
          </p:nvSpPr>
          <p:spPr>
            <a:xfrm>
              <a:off x="9664473" y="816338"/>
              <a:ext cx="2594163" cy="2540781"/>
            </a:xfrm>
            <a:custGeom>
              <a:avLst/>
              <a:gdLst>
                <a:gd name="connsiteX0" fmla="*/ 1096849 w 2594163"/>
                <a:gd name="connsiteY0" fmla="*/ 1533 h 2540781"/>
                <a:gd name="connsiteX1" fmla="*/ 1297103 w 2594163"/>
                <a:gd name="connsiteY1" fmla="*/ 112338 h 2540781"/>
                <a:gd name="connsiteX2" fmla="*/ 2482547 w 2594163"/>
                <a:gd name="connsiteY2" fmla="*/ 1602255 h 2540781"/>
                <a:gd name="connsiteX3" fmla="*/ 2594163 w 2594163"/>
                <a:gd name="connsiteY3" fmla="*/ 1742539 h 2540781"/>
                <a:gd name="connsiteX4" fmla="*/ 2594163 w 2594163"/>
                <a:gd name="connsiteY4" fmla="*/ 2125138 h 2540781"/>
                <a:gd name="connsiteX5" fmla="*/ 2556967 w 2594163"/>
                <a:gd name="connsiteY5" fmla="*/ 2164725 h 2540781"/>
                <a:gd name="connsiteX6" fmla="*/ 2411465 w 2594163"/>
                <a:gd name="connsiteY6" fmla="*/ 2228461 h 2540781"/>
                <a:gd name="connsiteX7" fmla="*/ 341159 w 2594163"/>
                <a:gd name="connsiteY7" fmla="*/ 2537387 h 2540781"/>
                <a:gd name="connsiteX8" fmla="*/ 20527 w 2594163"/>
                <a:gd name="connsiteY8" fmla="*/ 2136195 h 2540781"/>
                <a:gd name="connsiteX9" fmla="*/ 789206 w 2594163"/>
                <a:gd name="connsiteY9" fmla="*/ 188126 h 2540781"/>
                <a:gd name="connsiteX10" fmla="*/ 1096849 w 2594163"/>
                <a:gd name="connsiteY10" fmla="*/ 1533 h 2540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594163" h="2540781">
                  <a:moveTo>
                    <a:pt x="1096849" y="1533"/>
                  </a:moveTo>
                  <a:cubicBezTo>
                    <a:pt x="1171584" y="9139"/>
                    <a:pt x="1244300" y="45184"/>
                    <a:pt x="1297103" y="112338"/>
                  </a:cubicBezTo>
                  <a:cubicBezTo>
                    <a:pt x="1297103" y="112338"/>
                    <a:pt x="1297103" y="112338"/>
                    <a:pt x="2482547" y="1602255"/>
                  </a:cubicBezTo>
                  <a:lnTo>
                    <a:pt x="2594163" y="1742539"/>
                  </a:lnTo>
                  <a:lnTo>
                    <a:pt x="2594163" y="2125138"/>
                  </a:lnTo>
                  <a:lnTo>
                    <a:pt x="2556967" y="2164725"/>
                  </a:lnTo>
                  <a:cubicBezTo>
                    <a:pt x="2517521" y="2197076"/>
                    <a:pt x="2468404" y="2219964"/>
                    <a:pt x="2411465" y="2228461"/>
                  </a:cubicBezTo>
                  <a:cubicBezTo>
                    <a:pt x="2411465" y="2228461"/>
                    <a:pt x="2411465" y="2228461"/>
                    <a:pt x="341159" y="2537387"/>
                  </a:cubicBezTo>
                  <a:cubicBezTo>
                    <a:pt x="115680" y="2571033"/>
                    <a:pt x="-61868" y="2348579"/>
                    <a:pt x="20527" y="2136195"/>
                  </a:cubicBezTo>
                  <a:cubicBezTo>
                    <a:pt x="20527" y="2136195"/>
                    <a:pt x="20527" y="2136195"/>
                    <a:pt x="789206" y="188126"/>
                  </a:cubicBezTo>
                  <a:cubicBezTo>
                    <a:pt x="842126" y="55174"/>
                    <a:pt x="972291" y="-11145"/>
                    <a:pt x="1096849" y="1533"/>
                  </a:cubicBezTo>
                  <a:close/>
                </a:path>
              </a:pathLst>
            </a:custGeom>
            <a:solidFill>
              <a:srgbClr val="6C92C0">
                <a:alpha val="66000"/>
              </a:srgbClr>
            </a:solidFill>
            <a:ln>
              <a:noFill/>
            </a:ln>
            <a:effectLst/>
          </p:spPr>
          <p:txBody>
            <a:bodyPr vert="horz" wrap="square" lIns="91440" tIns="45720" rIns="91440" bIns="45720" numCol="1" anchor="t" anchorCtr="0" compatLnSpc="1">
              <a:prstTxWarp prst="textNoShape">
                <a:avLst/>
              </a:prstTxWarp>
              <a:noAutofit/>
            </a:bodyPr>
            <a:lstStyle/>
            <a:p>
              <a:pPr lvl="0"/>
              <a:endParaRPr lang="zh-CN" altLang="en-US">
                <a:solidFill>
                  <a:schemeClr val="tx1"/>
                </a:solidFill>
                <a:cs typeface="+mn-ea"/>
                <a:sym typeface="+mn-lt"/>
              </a:endParaRPr>
            </a:p>
          </p:txBody>
        </p:sp>
        <p:sp>
          <p:nvSpPr>
            <p:cNvPr id="46" name="íş1íḍè">
              <a:extLst>
                <a:ext uri="{FF2B5EF4-FFF2-40B4-BE49-F238E27FC236}">
                  <a16:creationId xmlns="" xmlns:a16="http://schemas.microsoft.com/office/drawing/2014/main" id="{55AC0C0F-4624-4C6B-B828-BF1FB073CE99}"/>
                </a:ext>
              </a:extLst>
            </p:cNvPr>
            <p:cNvSpPr/>
            <p:nvPr/>
          </p:nvSpPr>
          <p:spPr>
            <a:xfrm>
              <a:off x="10394558" y="1098972"/>
              <a:ext cx="2455201" cy="3229398"/>
            </a:xfrm>
            <a:custGeom>
              <a:avLst/>
              <a:gdLst>
                <a:gd name="connsiteX0" fmla="*/ 2455201 w 2455201"/>
                <a:gd name="connsiteY0" fmla="*/ 0 h 3229398"/>
                <a:gd name="connsiteX1" fmla="*/ 2455201 w 2455201"/>
                <a:gd name="connsiteY1" fmla="*/ 3229398 h 3229398"/>
                <a:gd name="connsiteX2" fmla="*/ 1689979 w 2455201"/>
                <a:gd name="connsiteY2" fmla="*/ 3229398 h 3229398"/>
                <a:gd name="connsiteX3" fmla="*/ 1422643 w 2455201"/>
                <a:gd name="connsiteY3" fmla="*/ 3097535 h 3229398"/>
                <a:gd name="connsiteX4" fmla="*/ 364836 w 2455201"/>
                <a:gd name="connsiteY4" fmla="*/ 2575771 h 3229398"/>
                <a:gd name="connsiteX5" fmla="*/ 288058 w 2455201"/>
                <a:gd name="connsiteY5" fmla="*/ 1446658 h 3229398"/>
                <a:gd name="connsiteX6" fmla="*/ 2346818 w 2455201"/>
                <a:gd name="connsiteY6" fmla="*/ 72350 h 3229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55201" h="3229398">
                  <a:moveTo>
                    <a:pt x="2455201" y="0"/>
                  </a:moveTo>
                  <a:lnTo>
                    <a:pt x="2455201" y="3229398"/>
                  </a:lnTo>
                  <a:lnTo>
                    <a:pt x="1689979" y="3229398"/>
                  </a:lnTo>
                  <a:lnTo>
                    <a:pt x="1422643" y="3097535"/>
                  </a:lnTo>
                  <a:cubicBezTo>
                    <a:pt x="1104127" y="2940426"/>
                    <a:pt x="752661" y="2767066"/>
                    <a:pt x="364836" y="2575771"/>
                  </a:cubicBezTo>
                  <a:cubicBezTo>
                    <a:pt x="-85706" y="2353540"/>
                    <a:pt x="-127848" y="1727765"/>
                    <a:pt x="288058" y="1446658"/>
                  </a:cubicBezTo>
                  <a:cubicBezTo>
                    <a:pt x="288058" y="1446658"/>
                    <a:pt x="288058" y="1446658"/>
                    <a:pt x="2346818" y="72350"/>
                  </a:cubicBezTo>
                  <a:close/>
                </a:path>
              </a:pathLst>
            </a:custGeom>
            <a:solidFill>
              <a:srgbClr val="48A2A0">
                <a:alpha val="45000"/>
              </a:srgbClr>
            </a:solidFill>
            <a:ln>
              <a:noFill/>
            </a:ln>
            <a:effectLst/>
          </p:spPr>
          <p:txBody>
            <a:bodyPr vert="horz" wrap="square" lIns="91440" tIns="45720" rIns="91440" bIns="45720" numCol="1" anchor="t" anchorCtr="0" compatLnSpc="1">
              <a:prstTxWarp prst="textNoShape">
                <a:avLst/>
              </a:prstTxWarp>
              <a:noAutofit/>
            </a:bodyPr>
            <a:lstStyle/>
            <a:p>
              <a:pPr lvl="0"/>
              <a:endParaRPr lang="zh-CN" altLang="en-US">
                <a:solidFill>
                  <a:schemeClr val="tx1"/>
                </a:solidFill>
                <a:cs typeface="+mn-ea"/>
                <a:sym typeface="+mn-lt"/>
              </a:endParaRPr>
            </a:p>
          </p:txBody>
        </p:sp>
      </p:grpSp>
      <p:grpSp>
        <p:nvGrpSpPr>
          <p:cNvPr id="47" name="组合 46">
            <a:extLst>
              <a:ext uri="{FF2B5EF4-FFF2-40B4-BE49-F238E27FC236}">
                <a16:creationId xmlns="" xmlns:a16="http://schemas.microsoft.com/office/drawing/2014/main" id="{FE1F7005-2B10-4368-AA6E-018679BDEE0B}"/>
              </a:ext>
            </a:extLst>
          </p:cNvPr>
          <p:cNvGrpSpPr/>
          <p:nvPr/>
        </p:nvGrpSpPr>
        <p:grpSpPr>
          <a:xfrm rot="10800000">
            <a:off x="9086997" y="-1443802"/>
            <a:ext cx="3204450" cy="4893654"/>
            <a:chOff x="-15240" y="3375944"/>
            <a:chExt cx="3204450" cy="4893654"/>
          </a:xfrm>
        </p:grpSpPr>
        <p:sp>
          <p:nvSpPr>
            <p:cNvPr id="48" name="íSliḑè">
              <a:extLst>
                <a:ext uri="{FF2B5EF4-FFF2-40B4-BE49-F238E27FC236}">
                  <a16:creationId xmlns="" xmlns:a16="http://schemas.microsoft.com/office/drawing/2014/main" id="{65E39635-9DFC-4AC7-A50B-0A92512C80DD}"/>
                </a:ext>
              </a:extLst>
            </p:cNvPr>
            <p:cNvSpPr/>
            <p:nvPr/>
          </p:nvSpPr>
          <p:spPr>
            <a:xfrm>
              <a:off x="-15240" y="3375944"/>
              <a:ext cx="3204450" cy="3482057"/>
            </a:xfrm>
            <a:custGeom>
              <a:avLst/>
              <a:gdLst>
                <a:gd name="connsiteX0" fmla="*/ 0 w 3204450"/>
                <a:gd name="connsiteY0" fmla="*/ 0 h 3482057"/>
                <a:gd name="connsiteX1" fmla="*/ 45983 w 3204450"/>
                <a:gd name="connsiteY1" fmla="*/ 11609 h 3482057"/>
                <a:gd name="connsiteX2" fmla="*/ 334914 w 3204450"/>
                <a:gd name="connsiteY2" fmla="*/ 204539 h 3482057"/>
                <a:gd name="connsiteX3" fmla="*/ 3098684 w 3204450"/>
                <a:gd name="connsiteY3" fmla="*/ 3361253 h 3482057"/>
                <a:gd name="connsiteX4" fmla="*/ 3204450 w 3204450"/>
                <a:gd name="connsiteY4" fmla="*/ 3482057 h 3482057"/>
                <a:gd name="connsiteX5" fmla="*/ 0 w 3204450"/>
                <a:gd name="connsiteY5" fmla="*/ 3482057 h 3482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04450" h="3482057">
                  <a:moveTo>
                    <a:pt x="0" y="0"/>
                  </a:moveTo>
                  <a:lnTo>
                    <a:pt x="45983" y="11609"/>
                  </a:lnTo>
                  <a:cubicBezTo>
                    <a:pt x="152616" y="46096"/>
                    <a:pt x="252790" y="109642"/>
                    <a:pt x="334914" y="204539"/>
                  </a:cubicBezTo>
                  <a:cubicBezTo>
                    <a:pt x="334914" y="204539"/>
                    <a:pt x="334914" y="204539"/>
                    <a:pt x="3098684" y="3361253"/>
                  </a:cubicBezTo>
                  <a:lnTo>
                    <a:pt x="3204450" y="3482057"/>
                  </a:lnTo>
                  <a:lnTo>
                    <a:pt x="0" y="3482057"/>
                  </a:lnTo>
                  <a:close/>
                </a:path>
              </a:pathLst>
            </a:custGeom>
            <a:solidFill>
              <a:srgbClr val="6C92C0">
                <a:alpha val="5000"/>
              </a:srgbClr>
            </a:solidFill>
            <a:ln>
              <a:noFill/>
            </a:ln>
            <a:effectLst/>
          </p:spPr>
          <p:txBody>
            <a:bodyPr vert="horz" wrap="square" lIns="91440" tIns="45720" rIns="91440" bIns="45720" numCol="1" anchor="t" anchorCtr="0" compatLnSpc="1">
              <a:prstTxWarp prst="textNoShape">
                <a:avLst/>
              </a:prstTxWarp>
              <a:noAutofit/>
            </a:bodyPr>
            <a:lstStyle/>
            <a:p>
              <a:pPr lvl="0"/>
              <a:endParaRPr lang="zh-CN" altLang="en-US">
                <a:solidFill>
                  <a:schemeClr val="tx1"/>
                </a:solidFill>
                <a:cs typeface="+mn-ea"/>
                <a:sym typeface="+mn-lt"/>
              </a:endParaRPr>
            </a:p>
          </p:txBody>
        </p:sp>
        <p:sp>
          <p:nvSpPr>
            <p:cNvPr id="49" name="íš1ïḋe">
              <a:extLst>
                <a:ext uri="{FF2B5EF4-FFF2-40B4-BE49-F238E27FC236}">
                  <a16:creationId xmlns="" xmlns:a16="http://schemas.microsoft.com/office/drawing/2014/main" id="{29907E5A-31DB-40A8-AA8D-93D6CA6C1A9A}"/>
                </a:ext>
              </a:extLst>
            </p:cNvPr>
            <p:cNvSpPr/>
            <p:nvPr/>
          </p:nvSpPr>
          <p:spPr>
            <a:xfrm>
              <a:off x="1" y="3977746"/>
              <a:ext cx="1366989" cy="4291852"/>
            </a:xfrm>
            <a:custGeom>
              <a:avLst/>
              <a:gdLst>
                <a:gd name="connsiteX0" fmla="*/ 899007 w 1366989"/>
                <a:gd name="connsiteY0" fmla="*/ 633 h 4291852"/>
                <a:gd name="connsiteX1" fmla="*/ 1343821 w 1366989"/>
                <a:gd name="connsiteY1" fmla="*/ 639191 h 4291852"/>
                <a:gd name="connsiteX2" fmla="*/ 316803 w 1366989"/>
                <a:gd name="connsiteY2" fmla="*/ 3970163 h 4291852"/>
                <a:gd name="connsiteX3" fmla="*/ 14549 w 1366989"/>
                <a:gd name="connsiteY3" fmla="*/ 4287566 h 4291852"/>
                <a:gd name="connsiteX4" fmla="*/ 0 w 1366989"/>
                <a:gd name="connsiteY4" fmla="*/ 4291852 h 4291852"/>
                <a:gd name="connsiteX5" fmla="*/ 0 w 1366989"/>
                <a:gd name="connsiteY5" fmla="*/ 186094 h 4291852"/>
                <a:gd name="connsiteX6" fmla="*/ 164343 w 1366989"/>
                <a:gd name="connsiteY6" fmla="*/ 148686 h 4291852"/>
                <a:gd name="connsiteX7" fmla="*/ 762612 w 1366989"/>
                <a:gd name="connsiteY7" fmla="*/ 12505 h 4291852"/>
                <a:gd name="connsiteX8" fmla="*/ 899007 w 1366989"/>
                <a:gd name="connsiteY8" fmla="*/ 633 h 42918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66989" h="4291852">
                  <a:moveTo>
                    <a:pt x="899007" y="633"/>
                  </a:moveTo>
                  <a:cubicBezTo>
                    <a:pt x="1208404" y="16359"/>
                    <a:pt x="1443395" y="322717"/>
                    <a:pt x="1343821" y="639191"/>
                  </a:cubicBezTo>
                  <a:cubicBezTo>
                    <a:pt x="1343821" y="639191"/>
                    <a:pt x="1343821" y="639191"/>
                    <a:pt x="316803" y="3970163"/>
                  </a:cubicBezTo>
                  <a:cubicBezTo>
                    <a:pt x="267015" y="4128400"/>
                    <a:pt x="151065" y="4237937"/>
                    <a:pt x="14549" y="4287566"/>
                  </a:cubicBezTo>
                  <a:lnTo>
                    <a:pt x="0" y="4291852"/>
                  </a:lnTo>
                  <a:lnTo>
                    <a:pt x="0" y="186094"/>
                  </a:lnTo>
                  <a:lnTo>
                    <a:pt x="164343" y="148686"/>
                  </a:lnTo>
                  <a:cubicBezTo>
                    <a:pt x="351042" y="106189"/>
                    <a:pt x="550189" y="60858"/>
                    <a:pt x="762612" y="12505"/>
                  </a:cubicBezTo>
                  <a:cubicBezTo>
                    <a:pt x="809090" y="2071"/>
                    <a:pt x="854808" y="-1613"/>
                    <a:pt x="899007" y="633"/>
                  </a:cubicBezTo>
                  <a:close/>
                </a:path>
              </a:pathLst>
            </a:custGeom>
            <a:solidFill>
              <a:srgbClr val="6C92C0">
                <a:alpha val="78000"/>
              </a:srgbClr>
            </a:solidFill>
            <a:ln>
              <a:noFill/>
            </a:ln>
            <a:effectLst/>
          </p:spPr>
          <p:txBody>
            <a:bodyPr vert="horz" wrap="square" lIns="91440" tIns="45720" rIns="91440" bIns="45720" numCol="1" anchor="t" anchorCtr="0" compatLnSpc="1">
              <a:prstTxWarp prst="textNoShape">
                <a:avLst/>
              </a:prstTxWarp>
              <a:noAutofit/>
            </a:bodyPr>
            <a:lstStyle/>
            <a:p>
              <a:pPr lvl="0"/>
              <a:endParaRPr lang="zh-CN" altLang="en-US">
                <a:solidFill>
                  <a:schemeClr val="tx1"/>
                </a:solidFill>
                <a:cs typeface="+mn-ea"/>
                <a:sym typeface="+mn-lt"/>
              </a:endParaRPr>
            </a:p>
          </p:txBody>
        </p:sp>
        <p:sp>
          <p:nvSpPr>
            <p:cNvPr id="50" name="iṡḻiďè">
              <a:extLst>
                <a:ext uri="{FF2B5EF4-FFF2-40B4-BE49-F238E27FC236}">
                  <a16:creationId xmlns="" xmlns:a16="http://schemas.microsoft.com/office/drawing/2014/main" id="{1F967B35-9443-49EB-84D0-6748AC279B08}"/>
                </a:ext>
              </a:extLst>
            </p:cNvPr>
            <p:cNvSpPr>
              <a:spLocks/>
            </p:cNvSpPr>
            <p:nvPr/>
          </p:nvSpPr>
          <p:spPr bwMode="auto">
            <a:xfrm rot="17341789">
              <a:off x="632431" y="4600824"/>
              <a:ext cx="1191816" cy="1032298"/>
            </a:xfrm>
            <a:custGeom>
              <a:avLst/>
              <a:gdLst>
                <a:gd name="T0" fmla="*/ 504 w 1231"/>
                <a:gd name="T1" fmla="*/ 86 h 1067"/>
                <a:gd name="T2" fmla="*/ 49 w 1231"/>
                <a:gd name="T3" fmla="*/ 874 h 1067"/>
                <a:gd name="T4" fmla="*/ 161 w 1231"/>
                <a:gd name="T5" fmla="*/ 1067 h 1067"/>
                <a:gd name="T6" fmla="*/ 1070 w 1231"/>
                <a:gd name="T7" fmla="*/ 1067 h 1067"/>
                <a:gd name="T8" fmla="*/ 1182 w 1231"/>
                <a:gd name="T9" fmla="*/ 874 h 1067"/>
                <a:gd name="T10" fmla="*/ 727 w 1231"/>
                <a:gd name="T11" fmla="*/ 86 h 1067"/>
                <a:gd name="T12" fmla="*/ 504 w 1231"/>
                <a:gd name="T13" fmla="*/ 86 h 1067"/>
              </a:gdLst>
              <a:ahLst/>
              <a:cxnLst>
                <a:cxn ang="0">
                  <a:pos x="T0" y="T1"/>
                </a:cxn>
                <a:cxn ang="0">
                  <a:pos x="T2" y="T3"/>
                </a:cxn>
                <a:cxn ang="0">
                  <a:pos x="T4" y="T5"/>
                </a:cxn>
                <a:cxn ang="0">
                  <a:pos x="T6" y="T7"/>
                </a:cxn>
                <a:cxn ang="0">
                  <a:pos x="T8" y="T9"/>
                </a:cxn>
                <a:cxn ang="0">
                  <a:pos x="T10" y="T11"/>
                </a:cxn>
                <a:cxn ang="0">
                  <a:pos x="T12" y="T13"/>
                </a:cxn>
              </a:cxnLst>
              <a:rect l="0" t="0" r="r" b="b"/>
              <a:pathLst>
                <a:path w="1231" h="1067">
                  <a:moveTo>
                    <a:pt x="504" y="86"/>
                  </a:moveTo>
                  <a:cubicBezTo>
                    <a:pt x="49" y="874"/>
                    <a:pt x="49" y="874"/>
                    <a:pt x="49" y="874"/>
                  </a:cubicBezTo>
                  <a:cubicBezTo>
                    <a:pt x="0" y="960"/>
                    <a:pt x="62" y="1067"/>
                    <a:pt x="161" y="1067"/>
                  </a:cubicBezTo>
                  <a:cubicBezTo>
                    <a:pt x="1070" y="1067"/>
                    <a:pt x="1070" y="1067"/>
                    <a:pt x="1070" y="1067"/>
                  </a:cubicBezTo>
                  <a:cubicBezTo>
                    <a:pt x="1170" y="1067"/>
                    <a:pt x="1231" y="960"/>
                    <a:pt x="1182" y="874"/>
                  </a:cubicBezTo>
                  <a:cubicBezTo>
                    <a:pt x="727" y="86"/>
                    <a:pt x="727" y="86"/>
                    <a:pt x="727" y="86"/>
                  </a:cubicBezTo>
                  <a:cubicBezTo>
                    <a:pt x="678" y="0"/>
                    <a:pt x="554" y="0"/>
                    <a:pt x="504" y="86"/>
                  </a:cubicBezTo>
                  <a:close/>
                </a:path>
              </a:pathLst>
            </a:custGeom>
            <a:solidFill>
              <a:srgbClr val="48A2A0">
                <a:alpha val="68000"/>
              </a:srgbClr>
            </a:solidFill>
            <a:ln>
              <a:noFill/>
            </a:ln>
            <a:effectLst/>
          </p:spPr>
          <p:txBody>
            <a:bodyPr vert="horz" wrap="square" lIns="91440" tIns="45720" rIns="91440" bIns="45720" numCol="1" anchor="t" anchorCtr="0" compatLnSpc="1">
              <a:prstTxWarp prst="textNoShape">
                <a:avLst/>
              </a:prstTxWarp>
            </a:bodyPr>
            <a:lstStyle/>
            <a:p>
              <a:endParaRPr lang="zh-CN" altLang="en-US" sz="1800">
                <a:cs typeface="+mn-ea"/>
                <a:sym typeface="+mn-lt"/>
              </a:endParaRPr>
            </a:p>
          </p:txBody>
        </p:sp>
      </p:grpSp>
      <p:sp>
        <p:nvSpPr>
          <p:cNvPr id="52" name="îšľíḍe">
            <a:extLst>
              <a:ext uri="{FF2B5EF4-FFF2-40B4-BE49-F238E27FC236}">
                <a16:creationId xmlns="" xmlns:a16="http://schemas.microsoft.com/office/drawing/2014/main" id="{F936DF6A-AC0B-4104-A72D-B111A885AC29}"/>
              </a:ext>
            </a:extLst>
          </p:cNvPr>
          <p:cNvSpPr txBox="1"/>
          <p:nvPr/>
        </p:nvSpPr>
        <p:spPr>
          <a:xfrm>
            <a:off x="10266231" y="400234"/>
            <a:ext cx="934166" cy="400110"/>
          </a:xfrm>
          <a:prstGeom prst="rect">
            <a:avLst/>
          </a:prstGeom>
          <a:noFill/>
        </p:spPr>
        <p:txBody>
          <a:bodyPr wrap="none" rtlCol="0">
            <a:spAutoFit/>
          </a:bodyPr>
          <a:lstStyle/>
          <a:p>
            <a:r>
              <a:rPr lang="en-US" altLang="zh-CN" sz="2000" b="1" dirty="0">
                <a:solidFill>
                  <a:srgbClr val="6C92C0"/>
                </a:solidFill>
                <a:cs typeface="+mn-ea"/>
                <a:sym typeface="+mn-lt"/>
              </a:rPr>
              <a:t>LOGO</a:t>
            </a:r>
            <a:endParaRPr lang="zh-CN" altLang="en-US" sz="2000" b="1" dirty="0">
              <a:solidFill>
                <a:srgbClr val="48A2A0"/>
              </a:solidFill>
              <a:cs typeface="+mn-ea"/>
              <a:sym typeface="+mn-lt"/>
            </a:endParaRPr>
          </a:p>
        </p:txBody>
      </p:sp>
      <p:sp>
        <p:nvSpPr>
          <p:cNvPr id="53" name="íşḷiḍé">
            <a:extLst>
              <a:ext uri="{FF2B5EF4-FFF2-40B4-BE49-F238E27FC236}">
                <a16:creationId xmlns="" xmlns:a16="http://schemas.microsoft.com/office/drawing/2014/main" id="{3471AA9E-5D95-49F9-8E2C-798700544B4C}"/>
              </a:ext>
            </a:extLst>
          </p:cNvPr>
          <p:cNvSpPr/>
          <p:nvPr/>
        </p:nvSpPr>
        <p:spPr>
          <a:xfrm>
            <a:off x="3363903" y="1978118"/>
            <a:ext cx="137703" cy="137703"/>
          </a:xfrm>
          <a:prstGeom prst="ellipse">
            <a:avLst/>
          </a:prstGeom>
          <a:noFill/>
          <a:ln w="38100">
            <a:solidFill>
              <a:srgbClr val="6C92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7" name="iṡḻiďè"/>
          <p:cNvSpPr>
            <a:spLocks/>
          </p:cNvSpPr>
          <p:nvPr/>
        </p:nvSpPr>
        <p:spPr bwMode="auto">
          <a:xfrm rot="17590292">
            <a:off x="2495652" y="2419579"/>
            <a:ext cx="1979382" cy="1714453"/>
          </a:xfrm>
          <a:custGeom>
            <a:avLst/>
            <a:gdLst>
              <a:gd name="T0" fmla="*/ 504 w 1231"/>
              <a:gd name="T1" fmla="*/ 86 h 1067"/>
              <a:gd name="T2" fmla="*/ 49 w 1231"/>
              <a:gd name="T3" fmla="*/ 874 h 1067"/>
              <a:gd name="T4" fmla="*/ 161 w 1231"/>
              <a:gd name="T5" fmla="*/ 1067 h 1067"/>
              <a:gd name="T6" fmla="*/ 1070 w 1231"/>
              <a:gd name="T7" fmla="*/ 1067 h 1067"/>
              <a:gd name="T8" fmla="*/ 1182 w 1231"/>
              <a:gd name="T9" fmla="*/ 874 h 1067"/>
              <a:gd name="T10" fmla="*/ 727 w 1231"/>
              <a:gd name="T11" fmla="*/ 86 h 1067"/>
              <a:gd name="T12" fmla="*/ 504 w 1231"/>
              <a:gd name="T13" fmla="*/ 86 h 1067"/>
            </a:gdLst>
            <a:ahLst/>
            <a:cxnLst>
              <a:cxn ang="0">
                <a:pos x="T0" y="T1"/>
              </a:cxn>
              <a:cxn ang="0">
                <a:pos x="T2" y="T3"/>
              </a:cxn>
              <a:cxn ang="0">
                <a:pos x="T4" y="T5"/>
              </a:cxn>
              <a:cxn ang="0">
                <a:pos x="T6" y="T7"/>
              </a:cxn>
              <a:cxn ang="0">
                <a:pos x="T8" y="T9"/>
              </a:cxn>
              <a:cxn ang="0">
                <a:pos x="T10" y="T11"/>
              </a:cxn>
              <a:cxn ang="0">
                <a:pos x="T12" y="T13"/>
              </a:cxn>
            </a:cxnLst>
            <a:rect l="0" t="0" r="r" b="b"/>
            <a:pathLst>
              <a:path w="1231" h="1067">
                <a:moveTo>
                  <a:pt x="504" y="86"/>
                </a:moveTo>
                <a:cubicBezTo>
                  <a:pt x="49" y="874"/>
                  <a:pt x="49" y="874"/>
                  <a:pt x="49" y="874"/>
                </a:cubicBezTo>
                <a:cubicBezTo>
                  <a:pt x="0" y="960"/>
                  <a:pt x="62" y="1067"/>
                  <a:pt x="161" y="1067"/>
                </a:cubicBezTo>
                <a:cubicBezTo>
                  <a:pt x="1070" y="1067"/>
                  <a:pt x="1070" y="1067"/>
                  <a:pt x="1070" y="1067"/>
                </a:cubicBezTo>
                <a:cubicBezTo>
                  <a:pt x="1170" y="1067"/>
                  <a:pt x="1231" y="960"/>
                  <a:pt x="1182" y="874"/>
                </a:cubicBezTo>
                <a:cubicBezTo>
                  <a:pt x="727" y="86"/>
                  <a:pt x="727" y="86"/>
                  <a:pt x="727" y="86"/>
                </a:cubicBezTo>
                <a:cubicBezTo>
                  <a:pt x="678" y="0"/>
                  <a:pt x="554" y="0"/>
                  <a:pt x="504" y="86"/>
                </a:cubicBezTo>
                <a:close/>
              </a:path>
            </a:pathLst>
          </a:custGeom>
          <a:solidFill>
            <a:srgbClr val="6C92C0">
              <a:alpha val="68000"/>
            </a:srgbClr>
          </a:solidFill>
          <a:ln>
            <a:noFill/>
          </a:ln>
          <a:effectLst/>
        </p:spPr>
        <p:txBody>
          <a:bodyPr vert="horz" wrap="square" lIns="91440" tIns="45720" rIns="91440" bIns="45720" numCol="1" anchor="t" anchorCtr="0" compatLnSpc="1">
            <a:prstTxWarp prst="textNoShape">
              <a:avLst/>
            </a:prstTxWarp>
          </a:bodyPr>
          <a:lstStyle/>
          <a:p>
            <a:endParaRPr lang="zh-CN" altLang="en-US" sz="1800">
              <a:cs typeface="+mn-ea"/>
              <a:sym typeface="+mn-lt"/>
            </a:endParaRPr>
          </a:p>
        </p:txBody>
      </p:sp>
      <p:sp>
        <p:nvSpPr>
          <p:cNvPr id="36" name="iṡḻiďè"/>
          <p:cNvSpPr>
            <a:spLocks/>
          </p:cNvSpPr>
          <p:nvPr/>
        </p:nvSpPr>
        <p:spPr bwMode="auto">
          <a:xfrm rot="17590292">
            <a:off x="1584123" y="1931786"/>
            <a:ext cx="2288396" cy="1982107"/>
          </a:xfrm>
          <a:custGeom>
            <a:avLst/>
            <a:gdLst>
              <a:gd name="T0" fmla="*/ 504 w 1231"/>
              <a:gd name="T1" fmla="*/ 86 h 1067"/>
              <a:gd name="T2" fmla="*/ 49 w 1231"/>
              <a:gd name="T3" fmla="*/ 874 h 1067"/>
              <a:gd name="T4" fmla="*/ 161 w 1231"/>
              <a:gd name="T5" fmla="*/ 1067 h 1067"/>
              <a:gd name="T6" fmla="*/ 1070 w 1231"/>
              <a:gd name="T7" fmla="*/ 1067 h 1067"/>
              <a:gd name="T8" fmla="*/ 1182 w 1231"/>
              <a:gd name="T9" fmla="*/ 874 h 1067"/>
              <a:gd name="T10" fmla="*/ 727 w 1231"/>
              <a:gd name="T11" fmla="*/ 86 h 1067"/>
              <a:gd name="T12" fmla="*/ 504 w 1231"/>
              <a:gd name="T13" fmla="*/ 86 h 1067"/>
            </a:gdLst>
            <a:ahLst/>
            <a:cxnLst>
              <a:cxn ang="0">
                <a:pos x="T0" y="T1"/>
              </a:cxn>
              <a:cxn ang="0">
                <a:pos x="T2" y="T3"/>
              </a:cxn>
              <a:cxn ang="0">
                <a:pos x="T4" y="T5"/>
              </a:cxn>
              <a:cxn ang="0">
                <a:pos x="T6" y="T7"/>
              </a:cxn>
              <a:cxn ang="0">
                <a:pos x="T8" y="T9"/>
              </a:cxn>
              <a:cxn ang="0">
                <a:pos x="T10" y="T11"/>
              </a:cxn>
              <a:cxn ang="0">
                <a:pos x="T12" y="T13"/>
              </a:cxn>
            </a:cxnLst>
            <a:rect l="0" t="0" r="r" b="b"/>
            <a:pathLst>
              <a:path w="1231" h="1067">
                <a:moveTo>
                  <a:pt x="504" y="86"/>
                </a:moveTo>
                <a:cubicBezTo>
                  <a:pt x="49" y="874"/>
                  <a:pt x="49" y="874"/>
                  <a:pt x="49" y="874"/>
                </a:cubicBezTo>
                <a:cubicBezTo>
                  <a:pt x="0" y="960"/>
                  <a:pt x="62" y="1067"/>
                  <a:pt x="161" y="1067"/>
                </a:cubicBezTo>
                <a:cubicBezTo>
                  <a:pt x="1070" y="1067"/>
                  <a:pt x="1070" y="1067"/>
                  <a:pt x="1070" y="1067"/>
                </a:cubicBezTo>
                <a:cubicBezTo>
                  <a:pt x="1170" y="1067"/>
                  <a:pt x="1231" y="960"/>
                  <a:pt x="1182" y="874"/>
                </a:cubicBezTo>
                <a:cubicBezTo>
                  <a:pt x="727" y="86"/>
                  <a:pt x="727" y="86"/>
                  <a:pt x="727" y="86"/>
                </a:cubicBezTo>
                <a:cubicBezTo>
                  <a:pt x="678" y="0"/>
                  <a:pt x="554" y="0"/>
                  <a:pt x="504" y="86"/>
                </a:cubicBezTo>
                <a:close/>
              </a:path>
            </a:pathLst>
          </a:custGeom>
          <a:solidFill>
            <a:srgbClr val="48A2A0">
              <a:alpha val="68000"/>
            </a:srgbClr>
          </a:solidFill>
          <a:ln>
            <a:noFill/>
          </a:ln>
          <a:effectLst/>
        </p:spPr>
        <p:txBody>
          <a:bodyPr vert="horz" wrap="square" lIns="91440" tIns="45720" rIns="91440" bIns="45720" numCol="1" anchor="t" anchorCtr="0" compatLnSpc="1">
            <a:prstTxWarp prst="textNoShape">
              <a:avLst/>
            </a:prstTxWarp>
          </a:bodyPr>
          <a:lstStyle/>
          <a:p>
            <a:endParaRPr lang="zh-CN" altLang="en-US" sz="1800">
              <a:cs typeface="+mn-ea"/>
              <a:sym typeface="+mn-lt"/>
            </a:endParaRPr>
          </a:p>
        </p:txBody>
      </p:sp>
      <p:sp>
        <p:nvSpPr>
          <p:cNvPr id="33" name="MH_Others_1"/>
          <p:cNvSpPr txBox="1"/>
          <p:nvPr>
            <p:custDataLst>
              <p:tags r:id="rId1"/>
            </p:custDataLst>
          </p:nvPr>
        </p:nvSpPr>
        <p:spPr>
          <a:xfrm>
            <a:off x="1355671" y="2922839"/>
            <a:ext cx="3955467" cy="963361"/>
          </a:xfrm>
          <a:prstGeom prst="rect">
            <a:avLst/>
          </a:prstGeom>
          <a:noFill/>
        </p:spPr>
        <p:txBody>
          <a:bodyPr wrap="square" rtlCol="0">
            <a:noAutofit/>
          </a:bodyPr>
          <a:lstStyle/>
          <a:p>
            <a:pPr algn="ctr"/>
            <a:r>
              <a:rPr lang="en-US" altLang="zh-CN" sz="4400" b="1" dirty="0">
                <a:solidFill>
                  <a:schemeClr val="bg1"/>
                </a:solidFill>
                <a:effectLst>
                  <a:outerShdw blurRad="38100" dist="38100" dir="2700000" algn="tl">
                    <a:srgbClr val="000000">
                      <a:alpha val="43137"/>
                    </a:srgbClr>
                  </a:outerShdw>
                </a:effectLst>
                <a:cs typeface="+mn-ea"/>
                <a:sym typeface="+mn-lt"/>
              </a:rPr>
              <a:t>PART 01</a:t>
            </a:r>
            <a:endParaRPr lang="zh-CN" altLang="en-US" sz="4400" b="1" dirty="0">
              <a:solidFill>
                <a:schemeClr val="bg1"/>
              </a:solidFill>
              <a:effectLst>
                <a:outerShdw blurRad="38100" dist="38100" dir="2700000" algn="tl">
                  <a:srgbClr val="000000">
                    <a:alpha val="43137"/>
                  </a:srgbClr>
                </a:outerShdw>
              </a:effectLst>
              <a:cs typeface="+mn-ea"/>
              <a:sym typeface="+mn-lt"/>
            </a:endParaRPr>
          </a:p>
        </p:txBody>
      </p:sp>
      <p:sp>
        <p:nvSpPr>
          <p:cNvPr id="34" name="文本框 7"/>
          <p:cNvSpPr txBox="1"/>
          <p:nvPr/>
        </p:nvSpPr>
        <p:spPr>
          <a:xfrm>
            <a:off x="4807716" y="3687616"/>
            <a:ext cx="5279259" cy="1938992"/>
          </a:xfrm>
          <a:prstGeom prst="rect">
            <a:avLst/>
          </a:prstGeom>
          <a:noFill/>
        </p:spPr>
        <p:txBody>
          <a:bodyPr wrap="square" rtlCol="0">
            <a:spAutoFit/>
          </a:bodyPr>
          <a:lstStyle/>
          <a:p>
            <a:r>
              <a:rPr lang="zh-CN" altLang="zh-CN" sz="2400" b="1" dirty="0">
                <a:latin typeface="仿宋" panose="02010609060101010101" pitchFamily="49" charset="-122"/>
                <a:ea typeface="仿宋" panose="02010609060101010101" pitchFamily="49" charset="-122"/>
              </a:rPr>
              <a:t>项目绩效</a:t>
            </a:r>
            <a:r>
              <a:rPr lang="zh-CN" altLang="en-US" sz="2400" b="1" dirty="0">
                <a:latin typeface="仿宋" panose="02010609060101010101" pitchFamily="49" charset="-122"/>
                <a:ea typeface="仿宋" panose="02010609060101010101" pitchFamily="49" charset="-122"/>
              </a:rPr>
              <a:t>报告</a:t>
            </a:r>
            <a:r>
              <a:rPr lang="zh-CN" altLang="zh-CN" sz="2400" b="1" dirty="0">
                <a:latin typeface="仿宋" panose="02010609060101010101" pitchFamily="49" charset="-122"/>
                <a:ea typeface="仿宋" panose="02010609060101010101" pitchFamily="49" charset="-122"/>
              </a:rPr>
              <a:t>是对</a:t>
            </a:r>
            <a:r>
              <a:rPr lang="zh-CN" altLang="en-US" sz="2400" b="1" dirty="0">
                <a:latin typeface="仿宋" panose="02010609060101010101" pitchFamily="49" charset="-122"/>
                <a:ea typeface="仿宋" panose="02010609060101010101" pitchFamily="49" charset="-122"/>
              </a:rPr>
              <a:t>预算批复</a:t>
            </a:r>
            <a:r>
              <a:rPr lang="zh-CN" altLang="zh-CN" sz="2400" b="1" dirty="0">
                <a:latin typeface="仿宋" panose="02010609060101010101" pitchFamily="49" charset="-122"/>
                <a:ea typeface="仿宋" panose="02010609060101010101" pitchFamily="49" charset="-122"/>
              </a:rPr>
              <a:t>项目完成情况进行的事后</a:t>
            </a:r>
            <a:r>
              <a:rPr lang="zh-CN" altLang="en-US" sz="2400" b="1" dirty="0">
                <a:latin typeface="仿宋" panose="02010609060101010101" pitchFamily="49" charset="-122"/>
                <a:ea typeface="仿宋" panose="02010609060101010101" pitchFamily="49" charset="-122"/>
              </a:rPr>
              <a:t>自我</a:t>
            </a:r>
            <a:r>
              <a:rPr lang="zh-CN" altLang="zh-CN" sz="2400" b="1" dirty="0">
                <a:latin typeface="仿宋" panose="02010609060101010101" pitchFamily="49" charset="-122"/>
                <a:ea typeface="仿宋" panose="02010609060101010101" pitchFamily="49" charset="-122"/>
              </a:rPr>
              <a:t>评价，</a:t>
            </a:r>
            <a:r>
              <a:rPr lang="zh-CN" altLang="en-US" sz="2400" b="1" dirty="0">
                <a:latin typeface="仿宋" panose="02010609060101010101" pitchFamily="49" charset="-122"/>
                <a:ea typeface="仿宋" panose="02010609060101010101" pitchFamily="49" charset="-122"/>
              </a:rPr>
              <a:t>通过绩效报告，</a:t>
            </a:r>
            <a:r>
              <a:rPr lang="zh-CN" altLang="en-US" sz="2400" b="1" dirty="0" smtClean="0">
                <a:latin typeface="仿宋" panose="02010609060101010101" pitchFamily="49" charset="-122"/>
                <a:ea typeface="仿宋" panose="02010609060101010101" pitchFamily="49" charset="-122"/>
              </a:rPr>
              <a:t>对项目总体概况和完成情况进行分析，对预算执行的合规性，项目效益成果的显现进行阐述</a:t>
            </a:r>
            <a:r>
              <a:rPr lang="zh-CN" altLang="en-US" b="1" dirty="0" smtClean="0">
                <a:latin typeface="仿宋" panose="02010609060101010101" pitchFamily="49" charset="-122"/>
                <a:ea typeface="仿宋" panose="02010609060101010101" pitchFamily="49" charset="-122"/>
              </a:rPr>
              <a:t>。</a:t>
            </a:r>
            <a:endParaRPr lang="zh-CN" altLang="en-US" b="1" dirty="0">
              <a:latin typeface="仿宋" panose="02010609060101010101" pitchFamily="49" charset="-122"/>
              <a:ea typeface="仿宋" panose="02010609060101010101" pitchFamily="49" charset="-122"/>
              <a:cs typeface="+mn-ea"/>
              <a:sym typeface="+mn-lt"/>
            </a:endParaRPr>
          </a:p>
        </p:txBody>
      </p:sp>
      <p:sp>
        <p:nvSpPr>
          <p:cNvPr id="35" name="矩形 34"/>
          <p:cNvSpPr/>
          <p:nvPr/>
        </p:nvSpPr>
        <p:spPr>
          <a:xfrm>
            <a:off x="4807716" y="3014426"/>
            <a:ext cx="3185487" cy="646331"/>
          </a:xfrm>
          <a:prstGeom prst="rect">
            <a:avLst/>
          </a:prstGeom>
        </p:spPr>
        <p:txBody>
          <a:bodyPr wrap="none">
            <a:spAutoFit/>
          </a:bodyPr>
          <a:lstStyle/>
          <a:p>
            <a:r>
              <a:rPr lang="zh-CN" altLang="en-US" sz="3600" spc="300" dirty="0" smtClean="0">
                <a:solidFill>
                  <a:srgbClr val="436B9B"/>
                </a:solidFill>
                <a:cs typeface="+mn-ea"/>
                <a:sym typeface="+mn-lt"/>
              </a:rPr>
              <a:t>文字说明部分</a:t>
            </a:r>
            <a:endParaRPr lang="zh-CN" altLang="en-US" sz="3600" spc="300" dirty="0">
              <a:solidFill>
                <a:srgbClr val="436B9B"/>
              </a:solidFill>
              <a:cs typeface="+mn-ea"/>
              <a:sym typeface="+mn-lt"/>
            </a:endParaRPr>
          </a:p>
        </p:txBody>
      </p:sp>
    </p:spTree>
    <p:extLst>
      <p:ext uri="{BB962C8B-B14F-4D97-AF65-F5344CB8AC3E}">
        <p14:creationId xmlns:p14="http://schemas.microsoft.com/office/powerpoint/2010/main" val="3778734200"/>
      </p:ext>
    </p:extLst>
  </p:cSld>
  <p:clrMapOvr>
    <a:masterClrMapping/>
  </p:clrMapOvr>
  <mc:AlternateContent xmlns:mc="http://schemas.openxmlformats.org/markup-compatibility/2006" xmlns:p14="http://schemas.microsoft.com/office/powerpoint/2010/main">
    <mc:Choice Requires="p14">
      <p:transition spd="slow" p14:dur="1500" advTm="3000">
        <p:split orient="vert"/>
      </p:transition>
    </mc:Choice>
    <mc:Fallback xmlns="">
      <p:transition spd="slow" advTm="3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childTnLst>
                                    <p:set>
                                      <p:cBhvr>
                                        <p:cTn id="6" dur="1" fill="hold">
                                          <p:stCondLst>
                                            <p:cond delay="0"/>
                                          </p:stCondLst>
                                        </p:cTn>
                                        <p:tgtEl>
                                          <p:spTgt spid="37"/>
                                        </p:tgtEl>
                                        <p:attrNameLst>
                                          <p:attrName>style.visibility</p:attrName>
                                        </p:attrNameLst>
                                      </p:cBhvr>
                                      <p:to>
                                        <p:strVal val="visible"/>
                                      </p:to>
                                    </p:set>
                                    <p:anim calcmode="lin" valueType="num">
                                      <p:cBhvr>
                                        <p:cTn id="7" dur="1000" fill="hold"/>
                                        <p:tgtEl>
                                          <p:spTgt spid="37"/>
                                        </p:tgtEl>
                                        <p:attrNameLst>
                                          <p:attrName>ppt_w</p:attrName>
                                        </p:attrNameLst>
                                      </p:cBhvr>
                                      <p:tavLst>
                                        <p:tav tm="0">
                                          <p:val>
                                            <p:fltVal val="0"/>
                                          </p:val>
                                        </p:tav>
                                        <p:tav tm="100000">
                                          <p:val>
                                            <p:strVal val="#ppt_w"/>
                                          </p:val>
                                        </p:tav>
                                      </p:tavLst>
                                    </p:anim>
                                    <p:anim calcmode="lin" valueType="num">
                                      <p:cBhvr>
                                        <p:cTn id="8" dur="1000" fill="hold"/>
                                        <p:tgtEl>
                                          <p:spTgt spid="37"/>
                                        </p:tgtEl>
                                        <p:attrNameLst>
                                          <p:attrName>ppt_h</p:attrName>
                                        </p:attrNameLst>
                                      </p:cBhvr>
                                      <p:tavLst>
                                        <p:tav tm="0">
                                          <p:val>
                                            <p:fltVal val="0"/>
                                          </p:val>
                                        </p:tav>
                                        <p:tav tm="100000">
                                          <p:val>
                                            <p:strVal val="#ppt_h"/>
                                          </p:val>
                                        </p:tav>
                                      </p:tavLst>
                                    </p:anim>
                                    <p:anim calcmode="lin" valueType="num">
                                      <p:cBhvr>
                                        <p:cTn id="9" dur="1000" fill="hold"/>
                                        <p:tgtEl>
                                          <p:spTgt spid="37"/>
                                        </p:tgtEl>
                                        <p:attrNameLst>
                                          <p:attrName>style.rotation</p:attrName>
                                        </p:attrNameLst>
                                      </p:cBhvr>
                                      <p:tavLst>
                                        <p:tav tm="0">
                                          <p:val>
                                            <p:fltVal val="90"/>
                                          </p:val>
                                        </p:tav>
                                        <p:tav tm="100000">
                                          <p:val>
                                            <p:fltVal val="0"/>
                                          </p:val>
                                        </p:tav>
                                      </p:tavLst>
                                    </p:anim>
                                    <p:animEffect transition="in" filter="fade">
                                      <p:cBhvr>
                                        <p:cTn id="10" dur="1000"/>
                                        <p:tgtEl>
                                          <p:spTgt spid="37"/>
                                        </p:tgtEl>
                                      </p:cBhvr>
                                    </p:animEffect>
                                  </p:childTnLst>
                                </p:cTn>
                              </p:par>
                              <p:par>
                                <p:cTn id="11" presetID="31" presetClass="entr" presetSubtype="0" fill="hold" grpId="0" nodeType="withEffect">
                                  <p:stCondLst>
                                    <p:cond delay="0"/>
                                  </p:stCondLst>
                                  <p:childTnLst>
                                    <p:set>
                                      <p:cBhvr>
                                        <p:cTn id="12" dur="1" fill="hold">
                                          <p:stCondLst>
                                            <p:cond delay="0"/>
                                          </p:stCondLst>
                                        </p:cTn>
                                        <p:tgtEl>
                                          <p:spTgt spid="36"/>
                                        </p:tgtEl>
                                        <p:attrNameLst>
                                          <p:attrName>style.visibility</p:attrName>
                                        </p:attrNameLst>
                                      </p:cBhvr>
                                      <p:to>
                                        <p:strVal val="visible"/>
                                      </p:to>
                                    </p:set>
                                    <p:anim calcmode="lin" valueType="num">
                                      <p:cBhvr>
                                        <p:cTn id="13" dur="1000" fill="hold"/>
                                        <p:tgtEl>
                                          <p:spTgt spid="36"/>
                                        </p:tgtEl>
                                        <p:attrNameLst>
                                          <p:attrName>ppt_w</p:attrName>
                                        </p:attrNameLst>
                                      </p:cBhvr>
                                      <p:tavLst>
                                        <p:tav tm="0">
                                          <p:val>
                                            <p:fltVal val="0"/>
                                          </p:val>
                                        </p:tav>
                                        <p:tav tm="100000">
                                          <p:val>
                                            <p:strVal val="#ppt_w"/>
                                          </p:val>
                                        </p:tav>
                                      </p:tavLst>
                                    </p:anim>
                                    <p:anim calcmode="lin" valueType="num">
                                      <p:cBhvr>
                                        <p:cTn id="14" dur="1000" fill="hold"/>
                                        <p:tgtEl>
                                          <p:spTgt spid="36"/>
                                        </p:tgtEl>
                                        <p:attrNameLst>
                                          <p:attrName>ppt_h</p:attrName>
                                        </p:attrNameLst>
                                      </p:cBhvr>
                                      <p:tavLst>
                                        <p:tav tm="0">
                                          <p:val>
                                            <p:fltVal val="0"/>
                                          </p:val>
                                        </p:tav>
                                        <p:tav tm="100000">
                                          <p:val>
                                            <p:strVal val="#ppt_h"/>
                                          </p:val>
                                        </p:tav>
                                      </p:tavLst>
                                    </p:anim>
                                    <p:anim calcmode="lin" valueType="num">
                                      <p:cBhvr>
                                        <p:cTn id="15" dur="1000" fill="hold"/>
                                        <p:tgtEl>
                                          <p:spTgt spid="36"/>
                                        </p:tgtEl>
                                        <p:attrNameLst>
                                          <p:attrName>style.rotation</p:attrName>
                                        </p:attrNameLst>
                                      </p:cBhvr>
                                      <p:tavLst>
                                        <p:tav tm="0">
                                          <p:val>
                                            <p:fltVal val="90"/>
                                          </p:val>
                                        </p:tav>
                                        <p:tav tm="100000">
                                          <p:val>
                                            <p:fltVal val="0"/>
                                          </p:val>
                                        </p:tav>
                                      </p:tavLst>
                                    </p:anim>
                                    <p:animEffect transition="in" filter="fade">
                                      <p:cBhvr>
                                        <p:cTn id="16" dur="1000"/>
                                        <p:tgtEl>
                                          <p:spTgt spid="36"/>
                                        </p:tgtEl>
                                      </p:cBhvr>
                                    </p:animEffect>
                                  </p:childTnLst>
                                </p:cTn>
                              </p:par>
                              <p:par>
                                <p:cTn id="17" presetID="31" presetClass="entr" presetSubtype="0" fill="hold" grpId="0" nodeType="withEffect">
                                  <p:stCondLst>
                                    <p:cond delay="0"/>
                                  </p:stCondLst>
                                  <p:childTnLst>
                                    <p:set>
                                      <p:cBhvr>
                                        <p:cTn id="18" dur="1" fill="hold">
                                          <p:stCondLst>
                                            <p:cond delay="0"/>
                                          </p:stCondLst>
                                        </p:cTn>
                                        <p:tgtEl>
                                          <p:spTgt spid="33"/>
                                        </p:tgtEl>
                                        <p:attrNameLst>
                                          <p:attrName>style.visibility</p:attrName>
                                        </p:attrNameLst>
                                      </p:cBhvr>
                                      <p:to>
                                        <p:strVal val="visible"/>
                                      </p:to>
                                    </p:set>
                                    <p:anim calcmode="lin" valueType="num">
                                      <p:cBhvr>
                                        <p:cTn id="19" dur="1000" fill="hold"/>
                                        <p:tgtEl>
                                          <p:spTgt spid="33"/>
                                        </p:tgtEl>
                                        <p:attrNameLst>
                                          <p:attrName>ppt_w</p:attrName>
                                        </p:attrNameLst>
                                      </p:cBhvr>
                                      <p:tavLst>
                                        <p:tav tm="0">
                                          <p:val>
                                            <p:fltVal val="0"/>
                                          </p:val>
                                        </p:tav>
                                        <p:tav tm="100000">
                                          <p:val>
                                            <p:strVal val="#ppt_w"/>
                                          </p:val>
                                        </p:tav>
                                      </p:tavLst>
                                    </p:anim>
                                    <p:anim calcmode="lin" valueType="num">
                                      <p:cBhvr>
                                        <p:cTn id="20" dur="1000" fill="hold"/>
                                        <p:tgtEl>
                                          <p:spTgt spid="33"/>
                                        </p:tgtEl>
                                        <p:attrNameLst>
                                          <p:attrName>ppt_h</p:attrName>
                                        </p:attrNameLst>
                                      </p:cBhvr>
                                      <p:tavLst>
                                        <p:tav tm="0">
                                          <p:val>
                                            <p:fltVal val="0"/>
                                          </p:val>
                                        </p:tav>
                                        <p:tav tm="100000">
                                          <p:val>
                                            <p:strVal val="#ppt_h"/>
                                          </p:val>
                                        </p:tav>
                                      </p:tavLst>
                                    </p:anim>
                                    <p:anim calcmode="lin" valueType="num">
                                      <p:cBhvr>
                                        <p:cTn id="21" dur="1000" fill="hold"/>
                                        <p:tgtEl>
                                          <p:spTgt spid="33"/>
                                        </p:tgtEl>
                                        <p:attrNameLst>
                                          <p:attrName>style.rotation</p:attrName>
                                        </p:attrNameLst>
                                      </p:cBhvr>
                                      <p:tavLst>
                                        <p:tav tm="0">
                                          <p:val>
                                            <p:fltVal val="90"/>
                                          </p:val>
                                        </p:tav>
                                        <p:tav tm="100000">
                                          <p:val>
                                            <p:fltVal val="0"/>
                                          </p:val>
                                        </p:tav>
                                      </p:tavLst>
                                    </p:anim>
                                    <p:animEffect transition="in" filter="fade">
                                      <p:cBhvr>
                                        <p:cTn id="22" dur="1000"/>
                                        <p:tgtEl>
                                          <p:spTgt spid="33"/>
                                        </p:tgtEl>
                                      </p:cBhvr>
                                    </p:animEffect>
                                  </p:childTnLst>
                                </p:cTn>
                              </p:par>
                            </p:childTnLst>
                          </p:cTn>
                        </p:par>
                        <p:par>
                          <p:cTn id="23" fill="hold">
                            <p:stCondLst>
                              <p:cond delay="1000"/>
                            </p:stCondLst>
                            <p:childTnLst>
                              <p:par>
                                <p:cTn id="24" presetID="41" presetClass="entr" presetSubtype="0" fill="hold" grpId="0" nodeType="afterEffect">
                                  <p:stCondLst>
                                    <p:cond delay="0"/>
                                  </p:stCondLst>
                                  <p:iterate type="lt">
                                    <p:tmPct val="10000"/>
                                  </p:iterate>
                                  <p:childTnLst>
                                    <p:set>
                                      <p:cBhvr>
                                        <p:cTn id="25" dur="1" fill="hold">
                                          <p:stCondLst>
                                            <p:cond delay="0"/>
                                          </p:stCondLst>
                                        </p:cTn>
                                        <p:tgtEl>
                                          <p:spTgt spid="35"/>
                                        </p:tgtEl>
                                        <p:attrNameLst>
                                          <p:attrName>style.visibility</p:attrName>
                                        </p:attrNameLst>
                                      </p:cBhvr>
                                      <p:to>
                                        <p:strVal val="visible"/>
                                      </p:to>
                                    </p:set>
                                    <p:anim calcmode="lin" valueType="num">
                                      <p:cBhvr>
                                        <p:cTn id="26" dur="500" fill="hold"/>
                                        <p:tgtEl>
                                          <p:spTgt spid="35"/>
                                        </p:tgtEl>
                                        <p:attrNameLst>
                                          <p:attrName>ppt_x</p:attrName>
                                        </p:attrNameLst>
                                      </p:cBhvr>
                                      <p:tavLst>
                                        <p:tav tm="0">
                                          <p:val>
                                            <p:strVal val="#ppt_x"/>
                                          </p:val>
                                        </p:tav>
                                        <p:tav tm="50000">
                                          <p:val>
                                            <p:strVal val="#ppt_x+.1"/>
                                          </p:val>
                                        </p:tav>
                                        <p:tav tm="100000">
                                          <p:val>
                                            <p:strVal val="#ppt_x"/>
                                          </p:val>
                                        </p:tav>
                                      </p:tavLst>
                                    </p:anim>
                                    <p:anim calcmode="lin" valueType="num">
                                      <p:cBhvr>
                                        <p:cTn id="27" dur="500" fill="hold"/>
                                        <p:tgtEl>
                                          <p:spTgt spid="35"/>
                                        </p:tgtEl>
                                        <p:attrNameLst>
                                          <p:attrName>ppt_y</p:attrName>
                                        </p:attrNameLst>
                                      </p:cBhvr>
                                      <p:tavLst>
                                        <p:tav tm="0">
                                          <p:val>
                                            <p:strVal val="#ppt_y"/>
                                          </p:val>
                                        </p:tav>
                                        <p:tav tm="100000">
                                          <p:val>
                                            <p:strVal val="#ppt_y"/>
                                          </p:val>
                                        </p:tav>
                                      </p:tavLst>
                                    </p:anim>
                                    <p:anim calcmode="lin" valueType="num">
                                      <p:cBhvr>
                                        <p:cTn id="28" dur="500" fill="hold"/>
                                        <p:tgtEl>
                                          <p:spTgt spid="35"/>
                                        </p:tgtEl>
                                        <p:attrNameLst>
                                          <p:attrName>ppt_h</p:attrName>
                                        </p:attrNameLst>
                                      </p:cBhvr>
                                      <p:tavLst>
                                        <p:tav tm="0">
                                          <p:val>
                                            <p:strVal val="#ppt_h/10"/>
                                          </p:val>
                                        </p:tav>
                                        <p:tav tm="50000">
                                          <p:val>
                                            <p:strVal val="#ppt_h+.01"/>
                                          </p:val>
                                        </p:tav>
                                        <p:tav tm="100000">
                                          <p:val>
                                            <p:strVal val="#ppt_h"/>
                                          </p:val>
                                        </p:tav>
                                      </p:tavLst>
                                    </p:anim>
                                    <p:anim calcmode="lin" valueType="num">
                                      <p:cBhvr>
                                        <p:cTn id="29" dur="500" fill="hold"/>
                                        <p:tgtEl>
                                          <p:spTgt spid="35"/>
                                        </p:tgtEl>
                                        <p:attrNameLst>
                                          <p:attrName>ppt_w</p:attrName>
                                        </p:attrNameLst>
                                      </p:cBhvr>
                                      <p:tavLst>
                                        <p:tav tm="0">
                                          <p:val>
                                            <p:strVal val="#ppt_w/10"/>
                                          </p:val>
                                        </p:tav>
                                        <p:tav tm="50000">
                                          <p:val>
                                            <p:strVal val="#ppt_w+.01"/>
                                          </p:val>
                                        </p:tav>
                                        <p:tav tm="100000">
                                          <p:val>
                                            <p:strVal val="#ppt_w"/>
                                          </p:val>
                                        </p:tav>
                                      </p:tavLst>
                                    </p:anim>
                                    <p:animEffect transition="in" filter="fade">
                                      <p:cBhvr>
                                        <p:cTn id="30" dur="500" tmFilter="0,0; .5, 1; 1, 1"/>
                                        <p:tgtEl>
                                          <p:spTgt spid="35"/>
                                        </p:tgtEl>
                                      </p:cBhvr>
                                    </p:animEffect>
                                  </p:childTnLst>
                                </p:cTn>
                              </p:par>
                            </p:childTnLst>
                          </p:cTn>
                        </p:par>
                        <p:par>
                          <p:cTn id="31" fill="hold">
                            <p:stCondLst>
                              <p:cond delay="1750"/>
                            </p:stCondLst>
                            <p:childTnLst>
                              <p:par>
                                <p:cTn id="32" presetID="22" presetClass="entr" presetSubtype="8" fill="hold" grpId="0" nodeType="afterEffect">
                                  <p:stCondLst>
                                    <p:cond delay="0"/>
                                  </p:stCondLst>
                                  <p:childTnLst>
                                    <p:set>
                                      <p:cBhvr>
                                        <p:cTn id="33" dur="1" fill="hold">
                                          <p:stCondLst>
                                            <p:cond delay="0"/>
                                          </p:stCondLst>
                                        </p:cTn>
                                        <p:tgtEl>
                                          <p:spTgt spid="34"/>
                                        </p:tgtEl>
                                        <p:attrNameLst>
                                          <p:attrName>style.visibility</p:attrName>
                                        </p:attrNameLst>
                                      </p:cBhvr>
                                      <p:to>
                                        <p:strVal val="visible"/>
                                      </p:to>
                                    </p:set>
                                    <p:animEffect transition="in" filter="wipe(left)">
                                      <p:cBhvr>
                                        <p:cTn id="34" dur="500"/>
                                        <p:tgtEl>
                                          <p:spTgt spid="34"/>
                                        </p:tgtEl>
                                      </p:cBhvr>
                                    </p:animEffect>
                                  </p:childTnLst>
                                </p:cTn>
                              </p:par>
                            </p:childTnLst>
                          </p:cTn>
                        </p:par>
                        <p:par>
                          <p:cTn id="35" fill="hold">
                            <p:stCondLst>
                              <p:cond delay="2250"/>
                            </p:stCondLst>
                            <p:childTnLst>
                              <p:par>
                                <p:cTn id="36" presetID="10" presetClass="entr" presetSubtype="0" fill="hold" grpId="0" nodeType="afterEffect">
                                  <p:stCondLst>
                                    <p:cond delay="0"/>
                                  </p:stCondLst>
                                  <p:childTnLst>
                                    <p:set>
                                      <p:cBhvr>
                                        <p:cTn id="37" dur="1" fill="hold">
                                          <p:stCondLst>
                                            <p:cond delay="0"/>
                                          </p:stCondLst>
                                        </p:cTn>
                                        <p:tgtEl>
                                          <p:spTgt spid="52"/>
                                        </p:tgtEl>
                                        <p:attrNameLst>
                                          <p:attrName>style.visibility</p:attrName>
                                        </p:attrNameLst>
                                      </p:cBhvr>
                                      <p:to>
                                        <p:strVal val="visible"/>
                                      </p:to>
                                    </p:set>
                                    <p:animEffect transition="in" filter="fade">
                                      <p:cBhvr>
                                        <p:cTn id="38" dur="500"/>
                                        <p:tgtEl>
                                          <p:spTgt spid="52"/>
                                        </p:tgtEl>
                                      </p:cBhvr>
                                    </p:animEffect>
                                  </p:childTnLst>
                                </p:cTn>
                              </p:par>
                              <p:par>
                                <p:cTn id="39" presetID="6" presetClass="entr" presetSubtype="32" fill="hold" grpId="0" nodeType="withEffect">
                                  <p:stCondLst>
                                    <p:cond delay="0"/>
                                  </p:stCondLst>
                                  <p:childTnLst>
                                    <p:set>
                                      <p:cBhvr>
                                        <p:cTn id="40" dur="1" fill="hold">
                                          <p:stCondLst>
                                            <p:cond delay="0"/>
                                          </p:stCondLst>
                                        </p:cTn>
                                        <p:tgtEl>
                                          <p:spTgt spid="53"/>
                                        </p:tgtEl>
                                        <p:attrNameLst>
                                          <p:attrName>style.visibility</p:attrName>
                                        </p:attrNameLst>
                                      </p:cBhvr>
                                      <p:to>
                                        <p:strVal val="visible"/>
                                      </p:to>
                                    </p:set>
                                    <p:animEffect transition="in" filter="circle(out)">
                                      <p:cBhvr>
                                        <p:cTn id="41" dur="500"/>
                                        <p:tgtEl>
                                          <p:spTgt spid="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 grpId="0"/>
      <p:bldP spid="53" grpId="0" animBg="1"/>
      <p:bldP spid="37" grpId="0" animBg="1"/>
      <p:bldP spid="36" grpId="0" animBg="1"/>
      <p:bldP spid="33" grpId="0"/>
      <p:bldP spid="34" grpId="0"/>
      <p:bldP spid="3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íṩľïdè"/>
        <p:cNvGrpSpPr/>
        <p:nvPr/>
      </p:nvGrpSpPr>
      <p:grpSpPr>
        <a:xfrm>
          <a:off x="0" y="0"/>
          <a:ext cx="0" cy="0"/>
          <a:chOff x="0" y="0"/>
          <a:chExt cx="0" cy="0"/>
        </a:xfrm>
      </p:grpSpPr>
      <p:pic>
        <p:nvPicPr>
          <p:cNvPr id="42" name="图片 41">
            <a:extLst>
              <a:ext uri="{FF2B5EF4-FFF2-40B4-BE49-F238E27FC236}">
                <a16:creationId xmlns="" xmlns:a16="http://schemas.microsoft.com/office/drawing/2014/main" id="{DAC92CAC-29F8-4F0A-8148-495B0ADD647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grpSp>
        <p:nvGrpSpPr>
          <p:cNvPr id="44" name="组合 43">
            <a:extLst>
              <a:ext uri="{FF2B5EF4-FFF2-40B4-BE49-F238E27FC236}">
                <a16:creationId xmlns="" xmlns:a16="http://schemas.microsoft.com/office/drawing/2014/main" id="{41CCE9E6-3FAA-41B4-9426-B1D4B0CFE157}"/>
              </a:ext>
            </a:extLst>
          </p:cNvPr>
          <p:cNvGrpSpPr/>
          <p:nvPr/>
        </p:nvGrpSpPr>
        <p:grpSpPr>
          <a:xfrm rot="10800000">
            <a:off x="-598644" y="4863839"/>
            <a:ext cx="2117288" cy="2334478"/>
            <a:chOff x="9664473" y="816338"/>
            <a:chExt cx="3185286" cy="3512032"/>
          </a:xfrm>
        </p:grpSpPr>
        <p:sp>
          <p:nvSpPr>
            <p:cNvPr id="45" name="íṧḻiḋe">
              <a:extLst>
                <a:ext uri="{FF2B5EF4-FFF2-40B4-BE49-F238E27FC236}">
                  <a16:creationId xmlns="" xmlns:a16="http://schemas.microsoft.com/office/drawing/2014/main" id="{2822013B-ACFD-4492-A281-408EDC1CE7B9}"/>
                </a:ext>
              </a:extLst>
            </p:cNvPr>
            <p:cNvSpPr/>
            <p:nvPr/>
          </p:nvSpPr>
          <p:spPr>
            <a:xfrm>
              <a:off x="9664473" y="816338"/>
              <a:ext cx="2594163" cy="2540781"/>
            </a:xfrm>
            <a:custGeom>
              <a:avLst/>
              <a:gdLst>
                <a:gd name="connsiteX0" fmla="*/ 1096849 w 2594163"/>
                <a:gd name="connsiteY0" fmla="*/ 1533 h 2540781"/>
                <a:gd name="connsiteX1" fmla="*/ 1297103 w 2594163"/>
                <a:gd name="connsiteY1" fmla="*/ 112338 h 2540781"/>
                <a:gd name="connsiteX2" fmla="*/ 2482547 w 2594163"/>
                <a:gd name="connsiteY2" fmla="*/ 1602255 h 2540781"/>
                <a:gd name="connsiteX3" fmla="*/ 2594163 w 2594163"/>
                <a:gd name="connsiteY3" fmla="*/ 1742539 h 2540781"/>
                <a:gd name="connsiteX4" fmla="*/ 2594163 w 2594163"/>
                <a:gd name="connsiteY4" fmla="*/ 2125138 h 2540781"/>
                <a:gd name="connsiteX5" fmla="*/ 2556967 w 2594163"/>
                <a:gd name="connsiteY5" fmla="*/ 2164725 h 2540781"/>
                <a:gd name="connsiteX6" fmla="*/ 2411465 w 2594163"/>
                <a:gd name="connsiteY6" fmla="*/ 2228461 h 2540781"/>
                <a:gd name="connsiteX7" fmla="*/ 341159 w 2594163"/>
                <a:gd name="connsiteY7" fmla="*/ 2537387 h 2540781"/>
                <a:gd name="connsiteX8" fmla="*/ 20527 w 2594163"/>
                <a:gd name="connsiteY8" fmla="*/ 2136195 h 2540781"/>
                <a:gd name="connsiteX9" fmla="*/ 789206 w 2594163"/>
                <a:gd name="connsiteY9" fmla="*/ 188126 h 2540781"/>
                <a:gd name="connsiteX10" fmla="*/ 1096849 w 2594163"/>
                <a:gd name="connsiteY10" fmla="*/ 1533 h 2540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594163" h="2540781">
                  <a:moveTo>
                    <a:pt x="1096849" y="1533"/>
                  </a:moveTo>
                  <a:cubicBezTo>
                    <a:pt x="1171584" y="9139"/>
                    <a:pt x="1244300" y="45184"/>
                    <a:pt x="1297103" y="112338"/>
                  </a:cubicBezTo>
                  <a:cubicBezTo>
                    <a:pt x="1297103" y="112338"/>
                    <a:pt x="1297103" y="112338"/>
                    <a:pt x="2482547" y="1602255"/>
                  </a:cubicBezTo>
                  <a:lnTo>
                    <a:pt x="2594163" y="1742539"/>
                  </a:lnTo>
                  <a:lnTo>
                    <a:pt x="2594163" y="2125138"/>
                  </a:lnTo>
                  <a:lnTo>
                    <a:pt x="2556967" y="2164725"/>
                  </a:lnTo>
                  <a:cubicBezTo>
                    <a:pt x="2517521" y="2197076"/>
                    <a:pt x="2468404" y="2219964"/>
                    <a:pt x="2411465" y="2228461"/>
                  </a:cubicBezTo>
                  <a:cubicBezTo>
                    <a:pt x="2411465" y="2228461"/>
                    <a:pt x="2411465" y="2228461"/>
                    <a:pt x="341159" y="2537387"/>
                  </a:cubicBezTo>
                  <a:cubicBezTo>
                    <a:pt x="115680" y="2571033"/>
                    <a:pt x="-61868" y="2348579"/>
                    <a:pt x="20527" y="2136195"/>
                  </a:cubicBezTo>
                  <a:cubicBezTo>
                    <a:pt x="20527" y="2136195"/>
                    <a:pt x="20527" y="2136195"/>
                    <a:pt x="789206" y="188126"/>
                  </a:cubicBezTo>
                  <a:cubicBezTo>
                    <a:pt x="842126" y="55174"/>
                    <a:pt x="972291" y="-11145"/>
                    <a:pt x="1096849" y="1533"/>
                  </a:cubicBezTo>
                  <a:close/>
                </a:path>
              </a:pathLst>
            </a:custGeom>
            <a:solidFill>
              <a:srgbClr val="6C92C0">
                <a:alpha val="66000"/>
              </a:srgbClr>
            </a:solidFill>
            <a:ln>
              <a:noFill/>
            </a:ln>
            <a:effectLst/>
          </p:spPr>
          <p:txBody>
            <a:bodyPr vert="horz" wrap="square" lIns="91440" tIns="45720" rIns="91440" bIns="45720" numCol="1" anchor="t" anchorCtr="0" compatLnSpc="1">
              <a:prstTxWarp prst="textNoShape">
                <a:avLst/>
              </a:prstTxWarp>
              <a:noAutofit/>
            </a:bodyPr>
            <a:lstStyle/>
            <a:p>
              <a:pPr lvl="0"/>
              <a:endParaRPr lang="zh-CN" altLang="en-US">
                <a:solidFill>
                  <a:schemeClr val="tx1"/>
                </a:solidFill>
                <a:cs typeface="+mn-ea"/>
                <a:sym typeface="+mn-lt"/>
              </a:endParaRPr>
            </a:p>
          </p:txBody>
        </p:sp>
        <p:sp>
          <p:nvSpPr>
            <p:cNvPr id="46" name="íş1íḍè">
              <a:extLst>
                <a:ext uri="{FF2B5EF4-FFF2-40B4-BE49-F238E27FC236}">
                  <a16:creationId xmlns="" xmlns:a16="http://schemas.microsoft.com/office/drawing/2014/main" id="{55AC0C0F-4624-4C6B-B828-BF1FB073CE99}"/>
                </a:ext>
              </a:extLst>
            </p:cNvPr>
            <p:cNvSpPr/>
            <p:nvPr/>
          </p:nvSpPr>
          <p:spPr>
            <a:xfrm>
              <a:off x="10394558" y="1098972"/>
              <a:ext cx="2455201" cy="3229398"/>
            </a:xfrm>
            <a:custGeom>
              <a:avLst/>
              <a:gdLst>
                <a:gd name="connsiteX0" fmla="*/ 2455201 w 2455201"/>
                <a:gd name="connsiteY0" fmla="*/ 0 h 3229398"/>
                <a:gd name="connsiteX1" fmla="*/ 2455201 w 2455201"/>
                <a:gd name="connsiteY1" fmla="*/ 3229398 h 3229398"/>
                <a:gd name="connsiteX2" fmla="*/ 1689979 w 2455201"/>
                <a:gd name="connsiteY2" fmla="*/ 3229398 h 3229398"/>
                <a:gd name="connsiteX3" fmla="*/ 1422643 w 2455201"/>
                <a:gd name="connsiteY3" fmla="*/ 3097535 h 3229398"/>
                <a:gd name="connsiteX4" fmla="*/ 364836 w 2455201"/>
                <a:gd name="connsiteY4" fmla="*/ 2575771 h 3229398"/>
                <a:gd name="connsiteX5" fmla="*/ 288058 w 2455201"/>
                <a:gd name="connsiteY5" fmla="*/ 1446658 h 3229398"/>
                <a:gd name="connsiteX6" fmla="*/ 2346818 w 2455201"/>
                <a:gd name="connsiteY6" fmla="*/ 72350 h 3229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55201" h="3229398">
                  <a:moveTo>
                    <a:pt x="2455201" y="0"/>
                  </a:moveTo>
                  <a:lnTo>
                    <a:pt x="2455201" y="3229398"/>
                  </a:lnTo>
                  <a:lnTo>
                    <a:pt x="1689979" y="3229398"/>
                  </a:lnTo>
                  <a:lnTo>
                    <a:pt x="1422643" y="3097535"/>
                  </a:lnTo>
                  <a:cubicBezTo>
                    <a:pt x="1104127" y="2940426"/>
                    <a:pt x="752661" y="2767066"/>
                    <a:pt x="364836" y="2575771"/>
                  </a:cubicBezTo>
                  <a:cubicBezTo>
                    <a:pt x="-85706" y="2353540"/>
                    <a:pt x="-127848" y="1727765"/>
                    <a:pt x="288058" y="1446658"/>
                  </a:cubicBezTo>
                  <a:cubicBezTo>
                    <a:pt x="288058" y="1446658"/>
                    <a:pt x="288058" y="1446658"/>
                    <a:pt x="2346818" y="72350"/>
                  </a:cubicBezTo>
                  <a:close/>
                </a:path>
              </a:pathLst>
            </a:custGeom>
            <a:solidFill>
              <a:srgbClr val="48A2A0">
                <a:alpha val="45000"/>
              </a:srgbClr>
            </a:solidFill>
            <a:ln>
              <a:noFill/>
            </a:ln>
            <a:effectLst/>
          </p:spPr>
          <p:txBody>
            <a:bodyPr vert="horz" wrap="square" lIns="91440" tIns="45720" rIns="91440" bIns="45720" numCol="1" anchor="t" anchorCtr="0" compatLnSpc="1">
              <a:prstTxWarp prst="textNoShape">
                <a:avLst/>
              </a:prstTxWarp>
              <a:noAutofit/>
            </a:bodyPr>
            <a:lstStyle/>
            <a:p>
              <a:pPr lvl="0"/>
              <a:endParaRPr lang="zh-CN" altLang="en-US">
                <a:solidFill>
                  <a:schemeClr val="tx1"/>
                </a:solidFill>
                <a:cs typeface="+mn-ea"/>
                <a:sym typeface="+mn-lt"/>
              </a:endParaRPr>
            </a:p>
          </p:txBody>
        </p:sp>
      </p:grpSp>
      <p:grpSp>
        <p:nvGrpSpPr>
          <p:cNvPr id="47" name="组合 46">
            <a:extLst>
              <a:ext uri="{FF2B5EF4-FFF2-40B4-BE49-F238E27FC236}">
                <a16:creationId xmlns="" xmlns:a16="http://schemas.microsoft.com/office/drawing/2014/main" id="{FE1F7005-2B10-4368-AA6E-018679BDEE0B}"/>
              </a:ext>
            </a:extLst>
          </p:cNvPr>
          <p:cNvGrpSpPr/>
          <p:nvPr/>
        </p:nvGrpSpPr>
        <p:grpSpPr>
          <a:xfrm rot="10800000">
            <a:off x="9086997" y="-1443802"/>
            <a:ext cx="3204450" cy="4893654"/>
            <a:chOff x="-15240" y="3375944"/>
            <a:chExt cx="3204450" cy="4893654"/>
          </a:xfrm>
        </p:grpSpPr>
        <p:sp>
          <p:nvSpPr>
            <p:cNvPr id="48" name="íSliḑè">
              <a:extLst>
                <a:ext uri="{FF2B5EF4-FFF2-40B4-BE49-F238E27FC236}">
                  <a16:creationId xmlns="" xmlns:a16="http://schemas.microsoft.com/office/drawing/2014/main" id="{65E39635-9DFC-4AC7-A50B-0A92512C80DD}"/>
                </a:ext>
              </a:extLst>
            </p:cNvPr>
            <p:cNvSpPr/>
            <p:nvPr/>
          </p:nvSpPr>
          <p:spPr>
            <a:xfrm>
              <a:off x="-15240" y="3375944"/>
              <a:ext cx="3204450" cy="3482057"/>
            </a:xfrm>
            <a:custGeom>
              <a:avLst/>
              <a:gdLst>
                <a:gd name="connsiteX0" fmla="*/ 0 w 3204450"/>
                <a:gd name="connsiteY0" fmla="*/ 0 h 3482057"/>
                <a:gd name="connsiteX1" fmla="*/ 45983 w 3204450"/>
                <a:gd name="connsiteY1" fmla="*/ 11609 h 3482057"/>
                <a:gd name="connsiteX2" fmla="*/ 334914 w 3204450"/>
                <a:gd name="connsiteY2" fmla="*/ 204539 h 3482057"/>
                <a:gd name="connsiteX3" fmla="*/ 3098684 w 3204450"/>
                <a:gd name="connsiteY3" fmla="*/ 3361253 h 3482057"/>
                <a:gd name="connsiteX4" fmla="*/ 3204450 w 3204450"/>
                <a:gd name="connsiteY4" fmla="*/ 3482057 h 3482057"/>
                <a:gd name="connsiteX5" fmla="*/ 0 w 3204450"/>
                <a:gd name="connsiteY5" fmla="*/ 3482057 h 3482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04450" h="3482057">
                  <a:moveTo>
                    <a:pt x="0" y="0"/>
                  </a:moveTo>
                  <a:lnTo>
                    <a:pt x="45983" y="11609"/>
                  </a:lnTo>
                  <a:cubicBezTo>
                    <a:pt x="152616" y="46096"/>
                    <a:pt x="252790" y="109642"/>
                    <a:pt x="334914" y="204539"/>
                  </a:cubicBezTo>
                  <a:cubicBezTo>
                    <a:pt x="334914" y="204539"/>
                    <a:pt x="334914" y="204539"/>
                    <a:pt x="3098684" y="3361253"/>
                  </a:cubicBezTo>
                  <a:lnTo>
                    <a:pt x="3204450" y="3482057"/>
                  </a:lnTo>
                  <a:lnTo>
                    <a:pt x="0" y="3482057"/>
                  </a:lnTo>
                  <a:close/>
                </a:path>
              </a:pathLst>
            </a:custGeom>
            <a:solidFill>
              <a:srgbClr val="6C92C0">
                <a:alpha val="5000"/>
              </a:srgbClr>
            </a:solidFill>
            <a:ln>
              <a:noFill/>
            </a:ln>
            <a:effectLst/>
          </p:spPr>
          <p:txBody>
            <a:bodyPr vert="horz" wrap="square" lIns="91440" tIns="45720" rIns="91440" bIns="45720" numCol="1" anchor="t" anchorCtr="0" compatLnSpc="1">
              <a:prstTxWarp prst="textNoShape">
                <a:avLst/>
              </a:prstTxWarp>
              <a:noAutofit/>
            </a:bodyPr>
            <a:lstStyle/>
            <a:p>
              <a:pPr lvl="0"/>
              <a:endParaRPr lang="zh-CN" altLang="en-US">
                <a:solidFill>
                  <a:schemeClr val="tx1"/>
                </a:solidFill>
                <a:cs typeface="+mn-ea"/>
                <a:sym typeface="+mn-lt"/>
              </a:endParaRPr>
            </a:p>
          </p:txBody>
        </p:sp>
        <p:sp>
          <p:nvSpPr>
            <p:cNvPr id="49" name="íš1ïḋe">
              <a:extLst>
                <a:ext uri="{FF2B5EF4-FFF2-40B4-BE49-F238E27FC236}">
                  <a16:creationId xmlns="" xmlns:a16="http://schemas.microsoft.com/office/drawing/2014/main" id="{29907E5A-31DB-40A8-AA8D-93D6CA6C1A9A}"/>
                </a:ext>
              </a:extLst>
            </p:cNvPr>
            <p:cNvSpPr/>
            <p:nvPr/>
          </p:nvSpPr>
          <p:spPr>
            <a:xfrm>
              <a:off x="1" y="3977746"/>
              <a:ext cx="1366989" cy="4291852"/>
            </a:xfrm>
            <a:custGeom>
              <a:avLst/>
              <a:gdLst>
                <a:gd name="connsiteX0" fmla="*/ 899007 w 1366989"/>
                <a:gd name="connsiteY0" fmla="*/ 633 h 4291852"/>
                <a:gd name="connsiteX1" fmla="*/ 1343821 w 1366989"/>
                <a:gd name="connsiteY1" fmla="*/ 639191 h 4291852"/>
                <a:gd name="connsiteX2" fmla="*/ 316803 w 1366989"/>
                <a:gd name="connsiteY2" fmla="*/ 3970163 h 4291852"/>
                <a:gd name="connsiteX3" fmla="*/ 14549 w 1366989"/>
                <a:gd name="connsiteY3" fmla="*/ 4287566 h 4291852"/>
                <a:gd name="connsiteX4" fmla="*/ 0 w 1366989"/>
                <a:gd name="connsiteY4" fmla="*/ 4291852 h 4291852"/>
                <a:gd name="connsiteX5" fmla="*/ 0 w 1366989"/>
                <a:gd name="connsiteY5" fmla="*/ 186094 h 4291852"/>
                <a:gd name="connsiteX6" fmla="*/ 164343 w 1366989"/>
                <a:gd name="connsiteY6" fmla="*/ 148686 h 4291852"/>
                <a:gd name="connsiteX7" fmla="*/ 762612 w 1366989"/>
                <a:gd name="connsiteY7" fmla="*/ 12505 h 4291852"/>
                <a:gd name="connsiteX8" fmla="*/ 899007 w 1366989"/>
                <a:gd name="connsiteY8" fmla="*/ 633 h 42918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66989" h="4291852">
                  <a:moveTo>
                    <a:pt x="899007" y="633"/>
                  </a:moveTo>
                  <a:cubicBezTo>
                    <a:pt x="1208404" y="16359"/>
                    <a:pt x="1443395" y="322717"/>
                    <a:pt x="1343821" y="639191"/>
                  </a:cubicBezTo>
                  <a:cubicBezTo>
                    <a:pt x="1343821" y="639191"/>
                    <a:pt x="1343821" y="639191"/>
                    <a:pt x="316803" y="3970163"/>
                  </a:cubicBezTo>
                  <a:cubicBezTo>
                    <a:pt x="267015" y="4128400"/>
                    <a:pt x="151065" y="4237937"/>
                    <a:pt x="14549" y="4287566"/>
                  </a:cubicBezTo>
                  <a:lnTo>
                    <a:pt x="0" y="4291852"/>
                  </a:lnTo>
                  <a:lnTo>
                    <a:pt x="0" y="186094"/>
                  </a:lnTo>
                  <a:lnTo>
                    <a:pt x="164343" y="148686"/>
                  </a:lnTo>
                  <a:cubicBezTo>
                    <a:pt x="351042" y="106189"/>
                    <a:pt x="550189" y="60858"/>
                    <a:pt x="762612" y="12505"/>
                  </a:cubicBezTo>
                  <a:cubicBezTo>
                    <a:pt x="809090" y="2071"/>
                    <a:pt x="854808" y="-1613"/>
                    <a:pt x="899007" y="633"/>
                  </a:cubicBezTo>
                  <a:close/>
                </a:path>
              </a:pathLst>
            </a:custGeom>
            <a:solidFill>
              <a:srgbClr val="6C92C0">
                <a:alpha val="78000"/>
              </a:srgbClr>
            </a:solidFill>
            <a:ln>
              <a:noFill/>
            </a:ln>
            <a:effectLst/>
          </p:spPr>
          <p:txBody>
            <a:bodyPr vert="horz" wrap="square" lIns="91440" tIns="45720" rIns="91440" bIns="45720" numCol="1" anchor="t" anchorCtr="0" compatLnSpc="1">
              <a:prstTxWarp prst="textNoShape">
                <a:avLst/>
              </a:prstTxWarp>
              <a:noAutofit/>
            </a:bodyPr>
            <a:lstStyle/>
            <a:p>
              <a:pPr lvl="0"/>
              <a:endParaRPr lang="zh-CN" altLang="en-US">
                <a:solidFill>
                  <a:schemeClr val="tx1"/>
                </a:solidFill>
                <a:cs typeface="+mn-ea"/>
                <a:sym typeface="+mn-lt"/>
              </a:endParaRPr>
            </a:p>
          </p:txBody>
        </p:sp>
        <p:sp>
          <p:nvSpPr>
            <p:cNvPr id="50" name="iṡḻiďè">
              <a:extLst>
                <a:ext uri="{FF2B5EF4-FFF2-40B4-BE49-F238E27FC236}">
                  <a16:creationId xmlns="" xmlns:a16="http://schemas.microsoft.com/office/drawing/2014/main" id="{1F967B35-9443-49EB-84D0-6748AC279B08}"/>
                </a:ext>
              </a:extLst>
            </p:cNvPr>
            <p:cNvSpPr>
              <a:spLocks/>
            </p:cNvSpPr>
            <p:nvPr/>
          </p:nvSpPr>
          <p:spPr bwMode="auto">
            <a:xfrm rot="17341789">
              <a:off x="632431" y="4600824"/>
              <a:ext cx="1191816" cy="1032298"/>
            </a:xfrm>
            <a:custGeom>
              <a:avLst/>
              <a:gdLst>
                <a:gd name="T0" fmla="*/ 504 w 1231"/>
                <a:gd name="T1" fmla="*/ 86 h 1067"/>
                <a:gd name="T2" fmla="*/ 49 w 1231"/>
                <a:gd name="T3" fmla="*/ 874 h 1067"/>
                <a:gd name="T4" fmla="*/ 161 w 1231"/>
                <a:gd name="T5" fmla="*/ 1067 h 1067"/>
                <a:gd name="T6" fmla="*/ 1070 w 1231"/>
                <a:gd name="T7" fmla="*/ 1067 h 1067"/>
                <a:gd name="T8" fmla="*/ 1182 w 1231"/>
                <a:gd name="T9" fmla="*/ 874 h 1067"/>
                <a:gd name="T10" fmla="*/ 727 w 1231"/>
                <a:gd name="T11" fmla="*/ 86 h 1067"/>
                <a:gd name="T12" fmla="*/ 504 w 1231"/>
                <a:gd name="T13" fmla="*/ 86 h 1067"/>
              </a:gdLst>
              <a:ahLst/>
              <a:cxnLst>
                <a:cxn ang="0">
                  <a:pos x="T0" y="T1"/>
                </a:cxn>
                <a:cxn ang="0">
                  <a:pos x="T2" y="T3"/>
                </a:cxn>
                <a:cxn ang="0">
                  <a:pos x="T4" y="T5"/>
                </a:cxn>
                <a:cxn ang="0">
                  <a:pos x="T6" y="T7"/>
                </a:cxn>
                <a:cxn ang="0">
                  <a:pos x="T8" y="T9"/>
                </a:cxn>
                <a:cxn ang="0">
                  <a:pos x="T10" y="T11"/>
                </a:cxn>
                <a:cxn ang="0">
                  <a:pos x="T12" y="T13"/>
                </a:cxn>
              </a:cxnLst>
              <a:rect l="0" t="0" r="r" b="b"/>
              <a:pathLst>
                <a:path w="1231" h="1067">
                  <a:moveTo>
                    <a:pt x="504" y="86"/>
                  </a:moveTo>
                  <a:cubicBezTo>
                    <a:pt x="49" y="874"/>
                    <a:pt x="49" y="874"/>
                    <a:pt x="49" y="874"/>
                  </a:cubicBezTo>
                  <a:cubicBezTo>
                    <a:pt x="0" y="960"/>
                    <a:pt x="62" y="1067"/>
                    <a:pt x="161" y="1067"/>
                  </a:cubicBezTo>
                  <a:cubicBezTo>
                    <a:pt x="1070" y="1067"/>
                    <a:pt x="1070" y="1067"/>
                    <a:pt x="1070" y="1067"/>
                  </a:cubicBezTo>
                  <a:cubicBezTo>
                    <a:pt x="1170" y="1067"/>
                    <a:pt x="1231" y="960"/>
                    <a:pt x="1182" y="874"/>
                  </a:cubicBezTo>
                  <a:cubicBezTo>
                    <a:pt x="727" y="86"/>
                    <a:pt x="727" y="86"/>
                    <a:pt x="727" y="86"/>
                  </a:cubicBezTo>
                  <a:cubicBezTo>
                    <a:pt x="678" y="0"/>
                    <a:pt x="554" y="0"/>
                    <a:pt x="504" y="86"/>
                  </a:cubicBezTo>
                  <a:close/>
                </a:path>
              </a:pathLst>
            </a:custGeom>
            <a:solidFill>
              <a:srgbClr val="48A2A0">
                <a:alpha val="68000"/>
              </a:srgbClr>
            </a:solidFill>
            <a:ln>
              <a:noFill/>
            </a:ln>
            <a:effectLst/>
          </p:spPr>
          <p:txBody>
            <a:bodyPr vert="horz" wrap="square" lIns="91440" tIns="45720" rIns="91440" bIns="45720" numCol="1" anchor="t" anchorCtr="0" compatLnSpc="1">
              <a:prstTxWarp prst="textNoShape">
                <a:avLst/>
              </a:prstTxWarp>
            </a:bodyPr>
            <a:lstStyle/>
            <a:p>
              <a:endParaRPr lang="zh-CN" altLang="en-US" sz="1800">
                <a:cs typeface="+mn-ea"/>
                <a:sym typeface="+mn-lt"/>
              </a:endParaRPr>
            </a:p>
          </p:txBody>
        </p:sp>
      </p:grpSp>
      <p:sp>
        <p:nvSpPr>
          <p:cNvPr id="52" name="îšľíḍe">
            <a:extLst>
              <a:ext uri="{FF2B5EF4-FFF2-40B4-BE49-F238E27FC236}">
                <a16:creationId xmlns="" xmlns:a16="http://schemas.microsoft.com/office/drawing/2014/main" id="{F936DF6A-AC0B-4104-A72D-B111A885AC29}"/>
              </a:ext>
            </a:extLst>
          </p:cNvPr>
          <p:cNvSpPr txBox="1"/>
          <p:nvPr/>
        </p:nvSpPr>
        <p:spPr>
          <a:xfrm>
            <a:off x="10266231" y="400234"/>
            <a:ext cx="934166" cy="400110"/>
          </a:xfrm>
          <a:prstGeom prst="rect">
            <a:avLst/>
          </a:prstGeom>
          <a:noFill/>
        </p:spPr>
        <p:txBody>
          <a:bodyPr wrap="none" rtlCol="0">
            <a:spAutoFit/>
          </a:bodyPr>
          <a:lstStyle/>
          <a:p>
            <a:r>
              <a:rPr lang="en-US" altLang="zh-CN" sz="2000" b="1" dirty="0">
                <a:solidFill>
                  <a:srgbClr val="6C92C0"/>
                </a:solidFill>
                <a:cs typeface="+mn-ea"/>
                <a:sym typeface="+mn-lt"/>
              </a:rPr>
              <a:t>LOGO</a:t>
            </a:r>
            <a:endParaRPr lang="zh-CN" altLang="en-US" sz="2000" b="1" dirty="0">
              <a:solidFill>
                <a:srgbClr val="48A2A0"/>
              </a:solidFill>
              <a:cs typeface="+mn-ea"/>
              <a:sym typeface="+mn-lt"/>
            </a:endParaRPr>
          </a:p>
        </p:txBody>
      </p:sp>
      <p:sp>
        <p:nvSpPr>
          <p:cNvPr id="53" name="íşḷiḍé">
            <a:extLst>
              <a:ext uri="{FF2B5EF4-FFF2-40B4-BE49-F238E27FC236}">
                <a16:creationId xmlns="" xmlns:a16="http://schemas.microsoft.com/office/drawing/2014/main" id="{3471AA9E-5D95-49F9-8E2C-798700544B4C}"/>
              </a:ext>
            </a:extLst>
          </p:cNvPr>
          <p:cNvSpPr/>
          <p:nvPr/>
        </p:nvSpPr>
        <p:spPr>
          <a:xfrm>
            <a:off x="3363903" y="1978118"/>
            <a:ext cx="137703" cy="137703"/>
          </a:xfrm>
          <a:prstGeom prst="ellipse">
            <a:avLst/>
          </a:prstGeom>
          <a:noFill/>
          <a:ln w="38100">
            <a:solidFill>
              <a:srgbClr val="6C92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7" name="iṡḻiďè"/>
          <p:cNvSpPr>
            <a:spLocks/>
          </p:cNvSpPr>
          <p:nvPr/>
        </p:nvSpPr>
        <p:spPr bwMode="auto">
          <a:xfrm rot="17590292">
            <a:off x="2495652" y="2419579"/>
            <a:ext cx="1979382" cy="1714453"/>
          </a:xfrm>
          <a:custGeom>
            <a:avLst/>
            <a:gdLst>
              <a:gd name="T0" fmla="*/ 504 w 1231"/>
              <a:gd name="T1" fmla="*/ 86 h 1067"/>
              <a:gd name="T2" fmla="*/ 49 w 1231"/>
              <a:gd name="T3" fmla="*/ 874 h 1067"/>
              <a:gd name="T4" fmla="*/ 161 w 1231"/>
              <a:gd name="T5" fmla="*/ 1067 h 1067"/>
              <a:gd name="T6" fmla="*/ 1070 w 1231"/>
              <a:gd name="T7" fmla="*/ 1067 h 1067"/>
              <a:gd name="T8" fmla="*/ 1182 w 1231"/>
              <a:gd name="T9" fmla="*/ 874 h 1067"/>
              <a:gd name="T10" fmla="*/ 727 w 1231"/>
              <a:gd name="T11" fmla="*/ 86 h 1067"/>
              <a:gd name="T12" fmla="*/ 504 w 1231"/>
              <a:gd name="T13" fmla="*/ 86 h 1067"/>
            </a:gdLst>
            <a:ahLst/>
            <a:cxnLst>
              <a:cxn ang="0">
                <a:pos x="T0" y="T1"/>
              </a:cxn>
              <a:cxn ang="0">
                <a:pos x="T2" y="T3"/>
              </a:cxn>
              <a:cxn ang="0">
                <a:pos x="T4" y="T5"/>
              </a:cxn>
              <a:cxn ang="0">
                <a:pos x="T6" y="T7"/>
              </a:cxn>
              <a:cxn ang="0">
                <a:pos x="T8" y="T9"/>
              </a:cxn>
              <a:cxn ang="0">
                <a:pos x="T10" y="T11"/>
              </a:cxn>
              <a:cxn ang="0">
                <a:pos x="T12" y="T13"/>
              </a:cxn>
            </a:cxnLst>
            <a:rect l="0" t="0" r="r" b="b"/>
            <a:pathLst>
              <a:path w="1231" h="1067">
                <a:moveTo>
                  <a:pt x="504" y="86"/>
                </a:moveTo>
                <a:cubicBezTo>
                  <a:pt x="49" y="874"/>
                  <a:pt x="49" y="874"/>
                  <a:pt x="49" y="874"/>
                </a:cubicBezTo>
                <a:cubicBezTo>
                  <a:pt x="0" y="960"/>
                  <a:pt x="62" y="1067"/>
                  <a:pt x="161" y="1067"/>
                </a:cubicBezTo>
                <a:cubicBezTo>
                  <a:pt x="1070" y="1067"/>
                  <a:pt x="1070" y="1067"/>
                  <a:pt x="1070" y="1067"/>
                </a:cubicBezTo>
                <a:cubicBezTo>
                  <a:pt x="1170" y="1067"/>
                  <a:pt x="1231" y="960"/>
                  <a:pt x="1182" y="874"/>
                </a:cubicBezTo>
                <a:cubicBezTo>
                  <a:pt x="727" y="86"/>
                  <a:pt x="727" y="86"/>
                  <a:pt x="727" y="86"/>
                </a:cubicBezTo>
                <a:cubicBezTo>
                  <a:pt x="678" y="0"/>
                  <a:pt x="554" y="0"/>
                  <a:pt x="504" y="86"/>
                </a:cubicBezTo>
                <a:close/>
              </a:path>
            </a:pathLst>
          </a:custGeom>
          <a:solidFill>
            <a:srgbClr val="6C92C0">
              <a:alpha val="68000"/>
            </a:srgbClr>
          </a:solidFill>
          <a:ln>
            <a:noFill/>
          </a:ln>
          <a:effectLst/>
        </p:spPr>
        <p:txBody>
          <a:bodyPr vert="horz" wrap="square" lIns="91440" tIns="45720" rIns="91440" bIns="45720" numCol="1" anchor="t" anchorCtr="0" compatLnSpc="1">
            <a:prstTxWarp prst="textNoShape">
              <a:avLst/>
            </a:prstTxWarp>
          </a:bodyPr>
          <a:lstStyle/>
          <a:p>
            <a:endParaRPr lang="zh-CN" altLang="en-US" sz="1800">
              <a:cs typeface="+mn-ea"/>
              <a:sym typeface="+mn-lt"/>
            </a:endParaRPr>
          </a:p>
        </p:txBody>
      </p:sp>
      <p:sp>
        <p:nvSpPr>
          <p:cNvPr id="36" name="iṡḻiďè"/>
          <p:cNvSpPr>
            <a:spLocks/>
          </p:cNvSpPr>
          <p:nvPr/>
        </p:nvSpPr>
        <p:spPr bwMode="auto">
          <a:xfrm rot="17590292">
            <a:off x="1584123" y="1931786"/>
            <a:ext cx="2288396" cy="1982107"/>
          </a:xfrm>
          <a:custGeom>
            <a:avLst/>
            <a:gdLst>
              <a:gd name="T0" fmla="*/ 504 w 1231"/>
              <a:gd name="T1" fmla="*/ 86 h 1067"/>
              <a:gd name="T2" fmla="*/ 49 w 1231"/>
              <a:gd name="T3" fmla="*/ 874 h 1067"/>
              <a:gd name="T4" fmla="*/ 161 w 1231"/>
              <a:gd name="T5" fmla="*/ 1067 h 1067"/>
              <a:gd name="T6" fmla="*/ 1070 w 1231"/>
              <a:gd name="T7" fmla="*/ 1067 h 1067"/>
              <a:gd name="T8" fmla="*/ 1182 w 1231"/>
              <a:gd name="T9" fmla="*/ 874 h 1067"/>
              <a:gd name="T10" fmla="*/ 727 w 1231"/>
              <a:gd name="T11" fmla="*/ 86 h 1067"/>
              <a:gd name="T12" fmla="*/ 504 w 1231"/>
              <a:gd name="T13" fmla="*/ 86 h 1067"/>
            </a:gdLst>
            <a:ahLst/>
            <a:cxnLst>
              <a:cxn ang="0">
                <a:pos x="T0" y="T1"/>
              </a:cxn>
              <a:cxn ang="0">
                <a:pos x="T2" y="T3"/>
              </a:cxn>
              <a:cxn ang="0">
                <a:pos x="T4" y="T5"/>
              </a:cxn>
              <a:cxn ang="0">
                <a:pos x="T6" y="T7"/>
              </a:cxn>
              <a:cxn ang="0">
                <a:pos x="T8" y="T9"/>
              </a:cxn>
              <a:cxn ang="0">
                <a:pos x="T10" y="T11"/>
              </a:cxn>
              <a:cxn ang="0">
                <a:pos x="T12" y="T13"/>
              </a:cxn>
            </a:cxnLst>
            <a:rect l="0" t="0" r="r" b="b"/>
            <a:pathLst>
              <a:path w="1231" h="1067">
                <a:moveTo>
                  <a:pt x="504" y="86"/>
                </a:moveTo>
                <a:cubicBezTo>
                  <a:pt x="49" y="874"/>
                  <a:pt x="49" y="874"/>
                  <a:pt x="49" y="874"/>
                </a:cubicBezTo>
                <a:cubicBezTo>
                  <a:pt x="0" y="960"/>
                  <a:pt x="62" y="1067"/>
                  <a:pt x="161" y="1067"/>
                </a:cubicBezTo>
                <a:cubicBezTo>
                  <a:pt x="1070" y="1067"/>
                  <a:pt x="1070" y="1067"/>
                  <a:pt x="1070" y="1067"/>
                </a:cubicBezTo>
                <a:cubicBezTo>
                  <a:pt x="1170" y="1067"/>
                  <a:pt x="1231" y="960"/>
                  <a:pt x="1182" y="874"/>
                </a:cubicBezTo>
                <a:cubicBezTo>
                  <a:pt x="727" y="86"/>
                  <a:pt x="727" y="86"/>
                  <a:pt x="727" y="86"/>
                </a:cubicBezTo>
                <a:cubicBezTo>
                  <a:pt x="678" y="0"/>
                  <a:pt x="554" y="0"/>
                  <a:pt x="504" y="86"/>
                </a:cubicBezTo>
                <a:close/>
              </a:path>
            </a:pathLst>
          </a:custGeom>
          <a:solidFill>
            <a:srgbClr val="48A2A0">
              <a:alpha val="68000"/>
            </a:srgbClr>
          </a:solidFill>
          <a:ln>
            <a:noFill/>
          </a:ln>
          <a:effectLst/>
        </p:spPr>
        <p:txBody>
          <a:bodyPr vert="horz" wrap="square" lIns="91440" tIns="45720" rIns="91440" bIns="45720" numCol="1" anchor="t" anchorCtr="0" compatLnSpc="1">
            <a:prstTxWarp prst="textNoShape">
              <a:avLst/>
            </a:prstTxWarp>
          </a:bodyPr>
          <a:lstStyle/>
          <a:p>
            <a:endParaRPr lang="zh-CN" altLang="en-US" sz="1800">
              <a:cs typeface="+mn-ea"/>
              <a:sym typeface="+mn-lt"/>
            </a:endParaRPr>
          </a:p>
        </p:txBody>
      </p:sp>
      <p:sp>
        <p:nvSpPr>
          <p:cNvPr id="33" name="MH_Others_1"/>
          <p:cNvSpPr txBox="1"/>
          <p:nvPr>
            <p:custDataLst>
              <p:tags r:id="rId1"/>
            </p:custDataLst>
          </p:nvPr>
        </p:nvSpPr>
        <p:spPr>
          <a:xfrm>
            <a:off x="1365369" y="2922840"/>
            <a:ext cx="3955467" cy="847938"/>
          </a:xfrm>
          <a:prstGeom prst="rect">
            <a:avLst/>
          </a:prstGeom>
          <a:noFill/>
        </p:spPr>
        <p:txBody>
          <a:bodyPr wrap="square" rtlCol="0">
            <a:noAutofit/>
          </a:bodyPr>
          <a:lstStyle/>
          <a:p>
            <a:pPr algn="ctr"/>
            <a:r>
              <a:rPr lang="en-US" altLang="zh-CN" sz="4400" b="1" dirty="0">
                <a:solidFill>
                  <a:schemeClr val="bg1"/>
                </a:solidFill>
                <a:effectLst>
                  <a:outerShdw blurRad="38100" dist="38100" dir="2700000" algn="tl">
                    <a:srgbClr val="000000">
                      <a:alpha val="43137"/>
                    </a:srgbClr>
                  </a:outerShdw>
                </a:effectLst>
                <a:cs typeface="+mn-ea"/>
                <a:sym typeface="+mn-lt"/>
              </a:rPr>
              <a:t>PART </a:t>
            </a:r>
            <a:r>
              <a:rPr lang="en-US" altLang="zh-CN" sz="4400" b="1" dirty="0" smtClean="0">
                <a:solidFill>
                  <a:schemeClr val="bg1"/>
                </a:solidFill>
                <a:effectLst>
                  <a:outerShdw blurRad="38100" dist="38100" dir="2700000" algn="tl">
                    <a:srgbClr val="000000">
                      <a:alpha val="43137"/>
                    </a:srgbClr>
                  </a:outerShdw>
                </a:effectLst>
                <a:cs typeface="+mn-ea"/>
                <a:sym typeface="+mn-lt"/>
              </a:rPr>
              <a:t>02</a:t>
            </a:r>
            <a:endParaRPr lang="zh-CN" altLang="en-US" sz="4400" b="1" dirty="0">
              <a:solidFill>
                <a:schemeClr val="bg1"/>
              </a:solidFill>
              <a:effectLst>
                <a:outerShdw blurRad="38100" dist="38100" dir="2700000" algn="tl">
                  <a:srgbClr val="000000">
                    <a:alpha val="43137"/>
                  </a:srgbClr>
                </a:outerShdw>
              </a:effectLst>
              <a:cs typeface="+mn-ea"/>
              <a:sym typeface="+mn-lt"/>
            </a:endParaRPr>
          </a:p>
        </p:txBody>
      </p:sp>
      <p:sp>
        <p:nvSpPr>
          <p:cNvPr id="35" name="矩形 34"/>
          <p:cNvSpPr/>
          <p:nvPr/>
        </p:nvSpPr>
        <p:spPr>
          <a:xfrm>
            <a:off x="5174247" y="3090626"/>
            <a:ext cx="4700326" cy="646331"/>
          </a:xfrm>
          <a:prstGeom prst="rect">
            <a:avLst/>
          </a:prstGeom>
        </p:spPr>
        <p:txBody>
          <a:bodyPr wrap="none">
            <a:spAutoFit/>
          </a:bodyPr>
          <a:lstStyle/>
          <a:p>
            <a:pPr algn="ctr"/>
            <a:r>
              <a:rPr lang="zh-CN" altLang="en-US" sz="3600" b="1" spc="300" dirty="0">
                <a:solidFill>
                  <a:srgbClr val="436B9B"/>
                </a:solidFill>
                <a:cs typeface="+mn-ea"/>
                <a:sym typeface="+mn-lt"/>
              </a:rPr>
              <a:t>项目支出绩效自评</a:t>
            </a:r>
            <a:r>
              <a:rPr lang="zh-CN" altLang="en-US" sz="3600" b="1" spc="300" dirty="0" smtClean="0">
                <a:solidFill>
                  <a:srgbClr val="436B9B"/>
                </a:solidFill>
                <a:cs typeface="+mn-ea"/>
                <a:sym typeface="+mn-lt"/>
              </a:rPr>
              <a:t>表</a:t>
            </a:r>
            <a:endParaRPr lang="en-US" altLang="zh-CN" sz="3600" b="1" spc="300" dirty="0">
              <a:solidFill>
                <a:srgbClr val="436B9B"/>
              </a:solidFill>
              <a:cs typeface="+mn-ea"/>
              <a:sym typeface="+mn-lt"/>
            </a:endParaRPr>
          </a:p>
        </p:txBody>
      </p:sp>
    </p:spTree>
    <p:extLst>
      <p:ext uri="{BB962C8B-B14F-4D97-AF65-F5344CB8AC3E}">
        <p14:creationId xmlns:p14="http://schemas.microsoft.com/office/powerpoint/2010/main" val="3487976365"/>
      </p:ext>
    </p:extLst>
  </p:cSld>
  <p:clrMapOvr>
    <a:masterClrMapping/>
  </p:clrMapOvr>
  <mc:AlternateContent xmlns:mc="http://schemas.openxmlformats.org/markup-compatibility/2006" xmlns:p14="http://schemas.microsoft.com/office/powerpoint/2010/main">
    <mc:Choice Requires="p14">
      <p:transition spd="slow" p14:dur="1500" advTm="3000">
        <p:split orient="vert"/>
      </p:transition>
    </mc:Choice>
    <mc:Fallback xmlns="">
      <p:transition spd="slow" advTm="3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childTnLst>
                                    <p:set>
                                      <p:cBhvr>
                                        <p:cTn id="6" dur="1" fill="hold">
                                          <p:stCondLst>
                                            <p:cond delay="0"/>
                                          </p:stCondLst>
                                        </p:cTn>
                                        <p:tgtEl>
                                          <p:spTgt spid="37"/>
                                        </p:tgtEl>
                                        <p:attrNameLst>
                                          <p:attrName>style.visibility</p:attrName>
                                        </p:attrNameLst>
                                      </p:cBhvr>
                                      <p:to>
                                        <p:strVal val="visible"/>
                                      </p:to>
                                    </p:set>
                                    <p:anim calcmode="lin" valueType="num">
                                      <p:cBhvr>
                                        <p:cTn id="7" dur="1000" fill="hold"/>
                                        <p:tgtEl>
                                          <p:spTgt spid="37"/>
                                        </p:tgtEl>
                                        <p:attrNameLst>
                                          <p:attrName>ppt_w</p:attrName>
                                        </p:attrNameLst>
                                      </p:cBhvr>
                                      <p:tavLst>
                                        <p:tav tm="0">
                                          <p:val>
                                            <p:fltVal val="0"/>
                                          </p:val>
                                        </p:tav>
                                        <p:tav tm="100000">
                                          <p:val>
                                            <p:strVal val="#ppt_w"/>
                                          </p:val>
                                        </p:tav>
                                      </p:tavLst>
                                    </p:anim>
                                    <p:anim calcmode="lin" valueType="num">
                                      <p:cBhvr>
                                        <p:cTn id="8" dur="1000" fill="hold"/>
                                        <p:tgtEl>
                                          <p:spTgt spid="37"/>
                                        </p:tgtEl>
                                        <p:attrNameLst>
                                          <p:attrName>ppt_h</p:attrName>
                                        </p:attrNameLst>
                                      </p:cBhvr>
                                      <p:tavLst>
                                        <p:tav tm="0">
                                          <p:val>
                                            <p:fltVal val="0"/>
                                          </p:val>
                                        </p:tav>
                                        <p:tav tm="100000">
                                          <p:val>
                                            <p:strVal val="#ppt_h"/>
                                          </p:val>
                                        </p:tav>
                                      </p:tavLst>
                                    </p:anim>
                                    <p:anim calcmode="lin" valueType="num">
                                      <p:cBhvr>
                                        <p:cTn id="9" dur="1000" fill="hold"/>
                                        <p:tgtEl>
                                          <p:spTgt spid="37"/>
                                        </p:tgtEl>
                                        <p:attrNameLst>
                                          <p:attrName>style.rotation</p:attrName>
                                        </p:attrNameLst>
                                      </p:cBhvr>
                                      <p:tavLst>
                                        <p:tav tm="0">
                                          <p:val>
                                            <p:fltVal val="90"/>
                                          </p:val>
                                        </p:tav>
                                        <p:tav tm="100000">
                                          <p:val>
                                            <p:fltVal val="0"/>
                                          </p:val>
                                        </p:tav>
                                      </p:tavLst>
                                    </p:anim>
                                    <p:animEffect transition="in" filter="fade">
                                      <p:cBhvr>
                                        <p:cTn id="10" dur="1000"/>
                                        <p:tgtEl>
                                          <p:spTgt spid="37"/>
                                        </p:tgtEl>
                                      </p:cBhvr>
                                    </p:animEffect>
                                  </p:childTnLst>
                                </p:cTn>
                              </p:par>
                              <p:par>
                                <p:cTn id="11" presetID="31" presetClass="entr" presetSubtype="0" fill="hold" grpId="0" nodeType="withEffect">
                                  <p:stCondLst>
                                    <p:cond delay="0"/>
                                  </p:stCondLst>
                                  <p:childTnLst>
                                    <p:set>
                                      <p:cBhvr>
                                        <p:cTn id="12" dur="1" fill="hold">
                                          <p:stCondLst>
                                            <p:cond delay="0"/>
                                          </p:stCondLst>
                                        </p:cTn>
                                        <p:tgtEl>
                                          <p:spTgt spid="36"/>
                                        </p:tgtEl>
                                        <p:attrNameLst>
                                          <p:attrName>style.visibility</p:attrName>
                                        </p:attrNameLst>
                                      </p:cBhvr>
                                      <p:to>
                                        <p:strVal val="visible"/>
                                      </p:to>
                                    </p:set>
                                    <p:anim calcmode="lin" valueType="num">
                                      <p:cBhvr>
                                        <p:cTn id="13" dur="1000" fill="hold"/>
                                        <p:tgtEl>
                                          <p:spTgt spid="36"/>
                                        </p:tgtEl>
                                        <p:attrNameLst>
                                          <p:attrName>ppt_w</p:attrName>
                                        </p:attrNameLst>
                                      </p:cBhvr>
                                      <p:tavLst>
                                        <p:tav tm="0">
                                          <p:val>
                                            <p:fltVal val="0"/>
                                          </p:val>
                                        </p:tav>
                                        <p:tav tm="100000">
                                          <p:val>
                                            <p:strVal val="#ppt_w"/>
                                          </p:val>
                                        </p:tav>
                                      </p:tavLst>
                                    </p:anim>
                                    <p:anim calcmode="lin" valueType="num">
                                      <p:cBhvr>
                                        <p:cTn id="14" dur="1000" fill="hold"/>
                                        <p:tgtEl>
                                          <p:spTgt spid="36"/>
                                        </p:tgtEl>
                                        <p:attrNameLst>
                                          <p:attrName>ppt_h</p:attrName>
                                        </p:attrNameLst>
                                      </p:cBhvr>
                                      <p:tavLst>
                                        <p:tav tm="0">
                                          <p:val>
                                            <p:fltVal val="0"/>
                                          </p:val>
                                        </p:tav>
                                        <p:tav tm="100000">
                                          <p:val>
                                            <p:strVal val="#ppt_h"/>
                                          </p:val>
                                        </p:tav>
                                      </p:tavLst>
                                    </p:anim>
                                    <p:anim calcmode="lin" valueType="num">
                                      <p:cBhvr>
                                        <p:cTn id="15" dur="1000" fill="hold"/>
                                        <p:tgtEl>
                                          <p:spTgt spid="36"/>
                                        </p:tgtEl>
                                        <p:attrNameLst>
                                          <p:attrName>style.rotation</p:attrName>
                                        </p:attrNameLst>
                                      </p:cBhvr>
                                      <p:tavLst>
                                        <p:tav tm="0">
                                          <p:val>
                                            <p:fltVal val="90"/>
                                          </p:val>
                                        </p:tav>
                                        <p:tav tm="100000">
                                          <p:val>
                                            <p:fltVal val="0"/>
                                          </p:val>
                                        </p:tav>
                                      </p:tavLst>
                                    </p:anim>
                                    <p:animEffect transition="in" filter="fade">
                                      <p:cBhvr>
                                        <p:cTn id="16" dur="1000"/>
                                        <p:tgtEl>
                                          <p:spTgt spid="36"/>
                                        </p:tgtEl>
                                      </p:cBhvr>
                                    </p:animEffect>
                                  </p:childTnLst>
                                </p:cTn>
                              </p:par>
                              <p:par>
                                <p:cTn id="17" presetID="31" presetClass="entr" presetSubtype="0" fill="hold" grpId="0" nodeType="withEffect">
                                  <p:stCondLst>
                                    <p:cond delay="0"/>
                                  </p:stCondLst>
                                  <p:childTnLst>
                                    <p:set>
                                      <p:cBhvr>
                                        <p:cTn id="18" dur="1" fill="hold">
                                          <p:stCondLst>
                                            <p:cond delay="0"/>
                                          </p:stCondLst>
                                        </p:cTn>
                                        <p:tgtEl>
                                          <p:spTgt spid="33"/>
                                        </p:tgtEl>
                                        <p:attrNameLst>
                                          <p:attrName>style.visibility</p:attrName>
                                        </p:attrNameLst>
                                      </p:cBhvr>
                                      <p:to>
                                        <p:strVal val="visible"/>
                                      </p:to>
                                    </p:set>
                                    <p:anim calcmode="lin" valueType="num">
                                      <p:cBhvr>
                                        <p:cTn id="19" dur="1000" fill="hold"/>
                                        <p:tgtEl>
                                          <p:spTgt spid="33"/>
                                        </p:tgtEl>
                                        <p:attrNameLst>
                                          <p:attrName>ppt_w</p:attrName>
                                        </p:attrNameLst>
                                      </p:cBhvr>
                                      <p:tavLst>
                                        <p:tav tm="0">
                                          <p:val>
                                            <p:fltVal val="0"/>
                                          </p:val>
                                        </p:tav>
                                        <p:tav tm="100000">
                                          <p:val>
                                            <p:strVal val="#ppt_w"/>
                                          </p:val>
                                        </p:tav>
                                      </p:tavLst>
                                    </p:anim>
                                    <p:anim calcmode="lin" valueType="num">
                                      <p:cBhvr>
                                        <p:cTn id="20" dur="1000" fill="hold"/>
                                        <p:tgtEl>
                                          <p:spTgt spid="33"/>
                                        </p:tgtEl>
                                        <p:attrNameLst>
                                          <p:attrName>ppt_h</p:attrName>
                                        </p:attrNameLst>
                                      </p:cBhvr>
                                      <p:tavLst>
                                        <p:tav tm="0">
                                          <p:val>
                                            <p:fltVal val="0"/>
                                          </p:val>
                                        </p:tav>
                                        <p:tav tm="100000">
                                          <p:val>
                                            <p:strVal val="#ppt_h"/>
                                          </p:val>
                                        </p:tav>
                                      </p:tavLst>
                                    </p:anim>
                                    <p:anim calcmode="lin" valueType="num">
                                      <p:cBhvr>
                                        <p:cTn id="21" dur="1000" fill="hold"/>
                                        <p:tgtEl>
                                          <p:spTgt spid="33"/>
                                        </p:tgtEl>
                                        <p:attrNameLst>
                                          <p:attrName>style.rotation</p:attrName>
                                        </p:attrNameLst>
                                      </p:cBhvr>
                                      <p:tavLst>
                                        <p:tav tm="0">
                                          <p:val>
                                            <p:fltVal val="90"/>
                                          </p:val>
                                        </p:tav>
                                        <p:tav tm="100000">
                                          <p:val>
                                            <p:fltVal val="0"/>
                                          </p:val>
                                        </p:tav>
                                      </p:tavLst>
                                    </p:anim>
                                    <p:animEffect transition="in" filter="fade">
                                      <p:cBhvr>
                                        <p:cTn id="22" dur="1000"/>
                                        <p:tgtEl>
                                          <p:spTgt spid="33"/>
                                        </p:tgtEl>
                                      </p:cBhvr>
                                    </p:animEffect>
                                  </p:childTnLst>
                                </p:cTn>
                              </p:par>
                            </p:childTnLst>
                          </p:cTn>
                        </p:par>
                        <p:par>
                          <p:cTn id="23" fill="hold">
                            <p:stCondLst>
                              <p:cond delay="1000"/>
                            </p:stCondLst>
                            <p:childTnLst>
                              <p:par>
                                <p:cTn id="24" presetID="41" presetClass="entr" presetSubtype="0" fill="hold" grpId="0" nodeType="afterEffect">
                                  <p:stCondLst>
                                    <p:cond delay="0"/>
                                  </p:stCondLst>
                                  <p:iterate type="lt">
                                    <p:tmPct val="10000"/>
                                  </p:iterate>
                                  <p:childTnLst>
                                    <p:set>
                                      <p:cBhvr>
                                        <p:cTn id="25" dur="1" fill="hold">
                                          <p:stCondLst>
                                            <p:cond delay="0"/>
                                          </p:stCondLst>
                                        </p:cTn>
                                        <p:tgtEl>
                                          <p:spTgt spid="35"/>
                                        </p:tgtEl>
                                        <p:attrNameLst>
                                          <p:attrName>style.visibility</p:attrName>
                                        </p:attrNameLst>
                                      </p:cBhvr>
                                      <p:to>
                                        <p:strVal val="visible"/>
                                      </p:to>
                                    </p:set>
                                    <p:anim calcmode="lin" valueType="num">
                                      <p:cBhvr>
                                        <p:cTn id="26" dur="500" fill="hold"/>
                                        <p:tgtEl>
                                          <p:spTgt spid="35"/>
                                        </p:tgtEl>
                                        <p:attrNameLst>
                                          <p:attrName>ppt_x</p:attrName>
                                        </p:attrNameLst>
                                      </p:cBhvr>
                                      <p:tavLst>
                                        <p:tav tm="0">
                                          <p:val>
                                            <p:strVal val="#ppt_x"/>
                                          </p:val>
                                        </p:tav>
                                        <p:tav tm="50000">
                                          <p:val>
                                            <p:strVal val="#ppt_x+.1"/>
                                          </p:val>
                                        </p:tav>
                                        <p:tav tm="100000">
                                          <p:val>
                                            <p:strVal val="#ppt_x"/>
                                          </p:val>
                                        </p:tav>
                                      </p:tavLst>
                                    </p:anim>
                                    <p:anim calcmode="lin" valueType="num">
                                      <p:cBhvr>
                                        <p:cTn id="27" dur="500" fill="hold"/>
                                        <p:tgtEl>
                                          <p:spTgt spid="35"/>
                                        </p:tgtEl>
                                        <p:attrNameLst>
                                          <p:attrName>ppt_y</p:attrName>
                                        </p:attrNameLst>
                                      </p:cBhvr>
                                      <p:tavLst>
                                        <p:tav tm="0">
                                          <p:val>
                                            <p:strVal val="#ppt_y"/>
                                          </p:val>
                                        </p:tav>
                                        <p:tav tm="100000">
                                          <p:val>
                                            <p:strVal val="#ppt_y"/>
                                          </p:val>
                                        </p:tav>
                                      </p:tavLst>
                                    </p:anim>
                                    <p:anim calcmode="lin" valueType="num">
                                      <p:cBhvr>
                                        <p:cTn id="28" dur="500" fill="hold"/>
                                        <p:tgtEl>
                                          <p:spTgt spid="35"/>
                                        </p:tgtEl>
                                        <p:attrNameLst>
                                          <p:attrName>ppt_h</p:attrName>
                                        </p:attrNameLst>
                                      </p:cBhvr>
                                      <p:tavLst>
                                        <p:tav tm="0">
                                          <p:val>
                                            <p:strVal val="#ppt_h/10"/>
                                          </p:val>
                                        </p:tav>
                                        <p:tav tm="50000">
                                          <p:val>
                                            <p:strVal val="#ppt_h+.01"/>
                                          </p:val>
                                        </p:tav>
                                        <p:tav tm="100000">
                                          <p:val>
                                            <p:strVal val="#ppt_h"/>
                                          </p:val>
                                        </p:tav>
                                      </p:tavLst>
                                    </p:anim>
                                    <p:anim calcmode="lin" valueType="num">
                                      <p:cBhvr>
                                        <p:cTn id="29" dur="500" fill="hold"/>
                                        <p:tgtEl>
                                          <p:spTgt spid="35"/>
                                        </p:tgtEl>
                                        <p:attrNameLst>
                                          <p:attrName>ppt_w</p:attrName>
                                        </p:attrNameLst>
                                      </p:cBhvr>
                                      <p:tavLst>
                                        <p:tav tm="0">
                                          <p:val>
                                            <p:strVal val="#ppt_w/10"/>
                                          </p:val>
                                        </p:tav>
                                        <p:tav tm="50000">
                                          <p:val>
                                            <p:strVal val="#ppt_w+.01"/>
                                          </p:val>
                                        </p:tav>
                                        <p:tav tm="100000">
                                          <p:val>
                                            <p:strVal val="#ppt_w"/>
                                          </p:val>
                                        </p:tav>
                                      </p:tavLst>
                                    </p:anim>
                                    <p:animEffect transition="in" filter="fade">
                                      <p:cBhvr>
                                        <p:cTn id="30" dur="500" tmFilter="0,0; .5, 1; 1, 1"/>
                                        <p:tgtEl>
                                          <p:spTgt spid="35"/>
                                        </p:tgtEl>
                                      </p:cBhvr>
                                    </p:animEffect>
                                  </p:childTnLst>
                                </p:cTn>
                              </p:par>
                            </p:childTnLst>
                          </p:cTn>
                        </p:par>
                        <p:par>
                          <p:cTn id="31" fill="hold">
                            <p:stCondLst>
                              <p:cond delay="1900"/>
                            </p:stCondLst>
                            <p:childTnLst>
                              <p:par>
                                <p:cTn id="32" presetID="10" presetClass="entr" presetSubtype="0" fill="hold" grpId="0" nodeType="afterEffect">
                                  <p:stCondLst>
                                    <p:cond delay="0"/>
                                  </p:stCondLst>
                                  <p:childTnLst>
                                    <p:set>
                                      <p:cBhvr>
                                        <p:cTn id="33" dur="1" fill="hold">
                                          <p:stCondLst>
                                            <p:cond delay="0"/>
                                          </p:stCondLst>
                                        </p:cTn>
                                        <p:tgtEl>
                                          <p:spTgt spid="52"/>
                                        </p:tgtEl>
                                        <p:attrNameLst>
                                          <p:attrName>style.visibility</p:attrName>
                                        </p:attrNameLst>
                                      </p:cBhvr>
                                      <p:to>
                                        <p:strVal val="visible"/>
                                      </p:to>
                                    </p:set>
                                    <p:animEffect transition="in" filter="fade">
                                      <p:cBhvr>
                                        <p:cTn id="34" dur="500"/>
                                        <p:tgtEl>
                                          <p:spTgt spid="52"/>
                                        </p:tgtEl>
                                      </p:cBhvr>
                                    </p:animEffect>
                                  </p:childTnLst>
                                </p:cTn>
                              </p:par>
                              <p:par>
                                <p:cTn id="35" presetID="6" presetClass="entr" presetSubtype="32" fill="hold" grpId="0" nodeType="withEffect">
                                  <p:stCondLst>
                                    <p:cond delay="0"/>
                                  </p:stCondLst>
                                  <p:childTnLst>
                                    <p:set>
                                      <p:cBhvr>
                                        <p:cTn id="36" dur="1" fill="hold">
                                          <p:stCondLst>
                                            <p:cond delay="0"/>
                                          </p:stCondLst>
                                        </p:cTn>
                                        <p:tgtEl>
                                          <p:spTgt spid="53"/>
                                        </p:tgtEl>
                                        <p:attrNameLst>
                                          <p:attrName>style.visibility</p:attrName>
                                        </p:attrNameLst>
                                      </p:cBhvr>
                                      <p:to>
                                        <p:strVal val="visible"/>
                                      </p:to>
                                    </p:set>
                                    <p:animEffect transition="in" filter="circle(out)">
                                      <p:cBhvr>
                                        <p:cTn id="37" dur="500"/>
                                        <p:tgtEl>
                                          <p:spTgt spid="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 grpId="0"/>
      <p:bldP spid="53" grpId="0" animBg="1"/>
      <p:bldP spid="37" grpId="0" animBg="1"/>
      <p:bldP spid="36" grpId="0" animBg="1"/>
      <p:bldP spid="33" grpId="0"/>
      <p:bldP spid="3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矩形 18"/>
          <p:cNvSpPr/>
          <p:nvPr/>
        </p:nvSpPr>
        <p:spPr>
          <a:xfrm>
            <a:off x="1206863" y="448348"/>
            <a:ext cx="3005951" cy="400110"/>
          </a:xfrm>
          <a:prstGeom prst="rect">
            <a:avLst/>
          </a:prstGeom>
        </p:spPr>
        <p:txBody>
          <a:bodyPr wrap="none">
            <a:spAutoFit/>
          </a:bodyPr>
          <a:lstStyle/>
          <a:p>
            <a:r>
              <a:rPr lang="zh-CN" altLang="en-US" sz="2000" spc="300" dirty="0" smtClean="0">
                <a:solidFill>
                  <a:schemeClr val="tx2"/>
                </a:solidFill>
                <a:cs typeface="+mn-ea"/>
                <a:sym typeface="+mn-lt"/>
              </a:rPr>
              <a:t>绩效自评表</a:t>
            </a:r>
            <a:r>
              <a:rPr lang="en-US" altLang="zh-CN" sz="2000" spc="300" dirty="0" smtClean="0">
                <a:solidFill>
                  <a:schemeClr val="tx2"/>
                </a:solidFill>
                <a:cs typeface="+mn-ea"/>
                <a:sym typeface="+mn-lt"/>
              </a:rPr>
              <a:t>-</a:t>
            </a:r>
            <a:r>
              <a:rPr lang="zh-CN" altLang="en-US" sz="2000" spc="300" dirty="0" smtClean="0">
                <a:solidFill>
                  <a:schemeClr val="tx2"/>
                </a:solidFill>
                <a:cs typeface="+mn-ea"/>
                <a:sym typeface="+mn-lt"/>
              </a:rPr>
              <a:t>项目资金</a:t>
            </a:r>
            <a:endParaRPr lang="zh-CN" altLang="en-US" sz="2000" spc="300" dirty="0">
              <a:solidFill>
                <a:schemeClr val="tx2"/>
              </a:solidFill>
              <a:cs typeface="+mn-ea"/>
              <a:sym typeface="+mn-lt"/>
            </a:endParaRPr>
          </a:p>
        </p:txBody>
      </p:sp>
      <p:grpSp>
        <p:nvGrpSpPr>
          <p:cNvPr id="21" name="组合 20"/>
          <p:cNvGrpSpPr/>
          <p:nvPr/>
        </p:nvGrpSpPr>
        <p:grpSpPr>
          <a:xfrm rot="10800000">
            <a:off x="0" y="304408"/>
            <a:ext cx="1010103" cy="857396"/>
            <a:chOff x="-39567" y="0"/>
            <a:chExt cx="1677745" cy="1424104"/>
          </a:xfrm>
        </p:grpSpPr>
        <p:sp>
          <p:nvSpPr>
            <p:cNvPr id="22" name="iṡḻiďè"/>
            <p:cNvSpPr>
              <a:spLocks/>
            </p:cNvSpPr>
            <p:nvPr/>
          </p:nvSpPr>
          <p:spPr bwMode="auto">
            <a:xfrm rot="16200000">
              <a:off x="435146" y="139193"/>
              <a:ext cx="1289315" cy="1116748"/>
            </a:xfrm>
            <a:custGeom>
              <a:avLst/>
              <a:gdLst>
                <a:gd name="T0" fmla="*/ 504 w 1231"/>
                <a:gd name="T1" fmla="*/ 86 h 1067"/>
                <a:gd name="T2" fmla="*/ 49 w 1231"/>
                <a:gd name="T3" fmla="*/ 874 h 1067"/>
                <a:gd name="T4" fmla="*/ 161 w 1231"/>
                <a:gd name="T5" fmla="*/ 1067 h 1067"/>
                <a:gd name="T6" fmla="*/ 1070 w 1231"/>
                <a:gd name="T7" fmla="*/ 1067 h 1067"/>
                <a:gd name="T8" fmla="*/ 1182 w 1231"/>
                <a:gd name="T9" fmla="*/ 874 h 1067"/>
                <a:gd name="T10" fmla="*/ 727 w 1231"/>
                <a:gd name="T11" fmla="*/ 86 h 1067"/>
                <a:gd name="T12" fmla="*/ 504 w 1231"/>
                <a:gd name="T13" fmla="*/ 86 h 1067"/>
              </a:gdLst>
              <a:ahLst/>
              <a:cxnLst>
                <a:cxn ang="0">
                  <a:pos x="T0" y="T1"/>
                </a:cxn>
                <a:cxn ang="0">
                  <a:pos x="T2" y="T3"/>
                </a:cxn>
                <a:cxn ang="0">
                  <a:pos x="T4" y="T5"/>
                </a:cxn>
                <a:cxn ang="0">
                  <a:pos x="T6" y="T7"/>
                </a:cxn>
                <a:cxn ang="0">
                  <a:pos x="T8" y="T9"/>
                </a:cxn>
                <a:cxn ang="0">
                  <a:pos x="T10" y="T11"/>
                </a:cxn>
                <a:cxn ang="0">
                  <a:pos x="T12" y="T13"/>
                </a:cxn>
              </a:cxnLst>
              <a:rect l="0" t="0" r="r" b="b"/>
              <a:pathLst>
                <a:path w="1231" h="1067">
                  <a:moveTo>
                    <a:pt x="504" y="86"/>
                  </a:moveTo>
                  <a:cubicBezTo>
                    <a:pt x="49" y="874"/>
                    <a:pt x="49" y="874"/>
                    <a:pt x="49" y="874"/>
                  </a:cubicBezTo>
                  <a:cubicBezTo>
                    <a:pt x="0" y="960"/>
                    <a:pt x="62" y="1067"/>
                    <a:pt x="161" y="1067"/>
                  </a:cubicBezTo>
                  <a:cubicBezTo>
                    <a:pt x="1070" y="1067"/>
                    <a:pt x="1070" y="1067"/>
                    <a:pt x="1070" y="1067"/>
                  </a:cubicBezTo>
                  <a:cubicBezTo>
                    <a:pt x="1170" y="1067"/>
                    <a:pt x="1231" y="960"/>
                    <a:pt x="1182" y="874"/>
                  </a:cubicBezTo>
                  <a:cubicBezTo>
                    <a:pt x="727" y="86"/>
                    <a:pt x="727" y="86"/>
                    <a:pt x="727" y="86"/>
                  </a:cubicBezTo>
                  <a:cubicBezTo>
                    <a:pt x="678" y="0"/>
                    <a:pt x="554" y="0"/>
                    <a:pt x="504" y="86"/>
                  </a:cubicBezTo>
                  <a:close/>
                </a:path>
              </a:pathLst>
            </a:custGeom>
            <a:solidFill>
              <a:srgbClr val="6C92C0">
                <a:alpha val="68000"/>
              </a:srgbClr>
            </a:solidFill>
            <a:ln>
              <a:noFill/>
            </a:ln>
            <a:effectLst/>
          </p:spPr>
          <p:txBody>
            <a:bodyPr vert="horz" wrap="square" lIns="91440" tIns="45720" rIns="91440" bIns="45720" numCol="1" anchor="t" anchorCtr="0" compatLnSpc="1">
              <a:prstTxWarp prst="textNoShape">
                <a:avLst/>
              </a:prstTxWarp>
            </a:bodyPr>
            <a:lstStyle/>
            <a:p>
              <a:endParaRPr lang="zh-CN" altLang="en-US" sz="1800">
                <a:cs typeface="+mn-ea"/>
                <a:sym typeface="+mn-lt"/>
              </a:endParaRPr>
            </a:p>
          </p:txBody>
        </p:sp>
        <p:sp>
          <p:nvSpPr>
            <p:cNvPr id="23" name="iṡḻiďè"/>
            <p:cNvSpPr>
              <a:spLocks/>
            </p:cNvSpPr>
            <p:nvPr/>
          </p:nvSpPr>
          <p:spPr bwMode="auto">
            <a:xfrm rot="16200000">
              <a:off x="-134871" y="95304"/>
              <a:ext cx="1424104" cy="1233496"/>
            </a:xfrm>
            <a:custGeom>
              <a:avLst/>
              <a:gdLst>
                <a:gd name="T0" fmla="*/ 504 w 1231"/>
                <a:gd name="T1" fmla="*/ 86 h 1067"/>
                <a:gd name="T2" fmla="*/ 49 w 1231"/>
                <a:gd name="T3" fmla="*/ 874 h 1067"/>
                <a:gd name="T4" fmla="*/ 161 w 1231"/>
                <a:gd name="T5" fmla="*/ 1067 h 1067"/>
                <a:gd name="T6" fmla="*/ 1070 w 1231"/>
                <a:gd name="T7" fmla="*/ 1067 h 1067"/>
                <a:gd name="T8" fmla="*/ 1182 w 1231"/>
                <a:gd name="T9" fmla="*/ 874 h 1067"/>
                <a:gd name="T10" fmla="*/ 727 w 1231"/>
                <a:gd name="T11" fmla="*/ 86 h 1067"/>
                <a:gd name="T12" fmla="*/ 504 w 1231"/>
                <a:gd name="T13" fmla="*/ 86 h 1067"/>
              </a:gdLst>
              <a:ahLst/>
              <a:cxnLst>
                <a:cxn ang="0">
                  <a:pos x="T0" y="T1"/>
                </a:cxn>
                <a:cxn ang="0">
                  <a:pos x="T2" y="T3"/>
                </a:cxn>
                <a:cxn ang="0">
                  <a:pos x="T4" y="T5"/>
                </a:cxn>
                <a:cxn ang="0">
                  <a:pos x="T6" y="T7"/>
                </a:cxn>
                <a:cxn ang="0">
                  <a:pos x="T8" y="T9"/>
                </a:cxn>
                <a:cxn ang="0">
                  <a:pos x="T10" y="T11"/>
                </a:cxn>
                <a:cxn ang="0">
                  <a:pos x="T12" y="T13"/>
                </a:cxn>
              </a:cxnLst>
              <a:rect l="0" t="0" r="r" b="b"/>
              <a:pathLst>
                <a:path w="1231" h="1067">
                  <a:moveTo>
                    <a:pt x="504" y="86"/>
                  </a:moveTo>
                  <a:cubicBezTo>
                    <a:pt x="49" y="874"/>
                    <a:pt x="49" y="874"/>
                    <a:pt x="49" y="874"/>
                  </a:cubicBezTo>
                  <a:cubicBezTo>
                    <a:pt x="0" y="960"/>
                    <a:pt x="62" y="1067"/>
                    <a:pt x="161" y="1067"/>
                  </a:cubicBezTo>
                  <a:cubicBezTo>
                    <a:pt x="1070" y="1067"/>
                    <a:pt x="1070" y="1067"/>
                    <a:pt x="1070" y="1067"/>
                  </a:cubicBezTo>
                  <a:cubicBezTo>
                    <a:pt x="1170" y="1067"/>
                    <a:pt x="1231" y="960"/>
                    <a:pt x="1182" y="874"/>
                  </a:cubicBezTo>
                  <a:cubicBezTo>
                    <a:pt x="727" y="86"/>
                    <a:pt x="727" y="86"/>
                    <a:pt x="727" y="86"/>
                  </a:cubicBezTo>
                  <a:cubicBezTo>
                    <a:pt x="678" y="0"/>
                    <a:pt x="554" y="0"/>
                    <a:pt x="504" y="86"/>
                  </a:cubicBezTo>
                  <a:close/>
                </a:path>
              </a:pathLst>
            </a:custGeom>
            <a:solidFill>
              <a:srgbClr val="48A2A0">
                <a:alpha val="68000"/>
              </a:srgbClr>
            </a:solidFill>
            <a:ln>
              <a:noFill/>
            </a:ln>
            <a:effectLst/>
          </p:spPr>
          <p:txBody>
            <a:bodyPr vert="horz" wrap="square" lIns="91440" tIns="45720" rIns="91440" bIns="45720" numCol="1" anchor="t" anchorCtr="0" compatLnSpc="1">
              <a:prstTxWarp prst="textNoShape">
                <a:avLst/>
              </a:prstTxWarp>
            </a:bodyPr>
            <a:lstStyle/>
            <a:p>
              <a:endParaRPr lang="zh-CN" altLang="en-US" sz="1800">
                <a:cs typeface="+mn-ea"/>
                <a:sym typeface="+mn-lt"/>
              </a:endParaRPr>
            </a:p>
          </p:txBody>
        </p:sp>
      </p:grpSp>
      <p:sp>
        <p:nvSpPr>
          <p:cNvPr id="47" name="文本框 46">
            <a:extLst>
              <a:ext uri="{FF2B5EF4-FFF2-40B4-BE49-F238E27FC236}">
                <a16:creationId xmlns="" xmlns:a16="http://schemas.microsoft.com/office/drawing/2014/main" id="{BE65F414-FD83-43E5-A7BF-82C62E52FB73}"/>
              </a:ext>
            </a:extLst>
          </p:cNvPr>
          <p:cNvSpPr txBox="1"/>
          <p:nvPr/>
        </p:nvSpPr>
        <p:spPr>
          <a:xfrm>
            <a:off x="942974" y="3990976"/>
            <a:ext cx="10487025" cy="2431435"/>
          </a:xfrm>
          <a:prstGeom prst="rect">
            <a:avLst/>
          </a:prstGeom>
          <a:noFill/>
        </p:spPr>
        <p:txBody>
          <a:bodyPr wrap="square" rtlCol="0">
            <a:spAutoFit/>
            <a:scene3d>
              <a:camera prst="orthographicFront"/>
              <a:lightRig rig="threePt" dir="t"/>
            </a:scene3d>
            <a:sp3d contourW="12700"/>
          </a:bodyPr>
          <a:lstStyle/>
          <a:p>
            <a:r>
              <a:rPr lang="zh-CN" altLang="zh-CN" sz="1600" dirty="0">
                <a:latin typeface="仿宋" panose="02010609060101010101" pitchFamily="49" charset="-122"/>
                <a:ea typeface="仿宋" panose="02010609060101010101" pitchFamily="49" charset="-122"/>
              </a:rPr>
              <a:t>项目编号：年初项目预算申报时</a:t>
            </a:r>
            <a:r>
              <a:rPr lang="zh-CN" altLang="zh-CN" sz="1600" dirty="0" smtClean="0">
                <a:latin typeface="仿宋" panose="02010609060101010101" pitchFamily="49" charset="-122"/>
                <a:ea typeface="仿宋" panose="02010609060101010101" pitchFamily="49" charset="-122"/>
              </a:rPr>
              <a:t>，</a:t>
            </a:r>
            <a:r>
              <a:rPr lang="zh-CN" altLang="en-US" sz="1600" dirty="0" smtClean="0">
                <a:latin typeface="仿宋" panose="02010609060101010101" pitchFamily="49" charset="-122"/>
                <a:ea typeface="仿宋" panose="02010609060101010101" pitchFamily="49" charset="-122"/>
              </a:rPr>
              <a:t>生成的申报</a:t>
            </a:r>
            <a:r>
              <a:rPr lang="zh-CN" altLang="zh-CN" sz="1600" dirty="0" smtClean="0">
                <a:latin typeface="仿宋" panose="02010609060101010101" pitchFamily="49" charset="-122"/>
                <a:ea typeface="仿宋" panose="02010609060101010101" pitchFamily="49" charset="-122"/>
              </a:rPr>
              <a:t>编号</a:t>
            </a:r>
            <a:endParaRPr lang="zh-CN" altLang="zh-CN" sz="1600" dirty="0">
              <a:latin typeface="仿宋" panose="02010609060101010101" pitchFamily="49" charset="-122"/>
              <a:ea typeface="仿宋" panose="02010609060101010101" pitchFamily="49" charset="-122"/>
            </a:endParaRPr>
          </a:p>
          <a:p>
            <a:r>
              <a:rPr lang="zh-CN" altLang="zh-CN" sz="1600" dirty="0">
                <a:latin typeface="仿宋" panose="02010609060101010101" pitchFamily="49" charset="-122"/>
                <a:ea typeface="仿宋" panose="02010609060101010101" pitchFamily="49" charset="-122"/>
              </a:rPr>
              <a:t>项目名称；项目申报名称</a:t>
            </a:r>
          </a:p>
          <a:p>
            <a:r>
              <a:rPr lang="zh-CN" altLang="zh-CN" sz="1600" dirty="0">
                <a:latin typeface="仿宋" panose="02010609060101010101" pitchFamily="49" charset="-122"/>
                <a:ea typeface="仿宋" panose="02010609060101010101" pitchFamily="49" charset="-122"/>
              </a:rPr>
              <a:t>年初预算数：年初</a:t>
            </a:r>
            <a:r>
              <a:rPr lang="zh-CN" altLang="zh-CN" sz="1600" dirty="0" smtClean="0">
                <a:latin typeface="仿宋" panose="02010609060101010101" pitchFamily="49" charset="-122"/>
                <a:ea typeface="仿宋" panose="02010609060101010101" pitchFamily="49" charset="-122"/>
              </a:rPr>
              <a:t>申请</a:t>
            </a:r>
            <a:r>
              <a:rPr lang="zh-CN" altLang="en-US" sz="1600" dirty="0" smtClean="0">
                <a:latin typeface="仿宋" panose="02010609060101010101" pitchFamily="49" charset="-122"/>
                <a:ea typeface="仿宋" panose="02010609060101010101" pitchFamily="49" charset="-122"/>
              </a:rPr>
              <a:t>批复</a:t>
            </a:r>
            <a:r>
              <a:rPr lang="zh-CN" altLang="zh-CN" sz="1600" dirty="0" smtClean="0">
                <a:latin typeface="仿宋" panose="02010609060101010101" pitchFamily="49" charset="-122"/>
                <a:ea typeface="仿宋" panose="02010609060101010101" pitchFamily="49" charset="-122"/>
              </a:rPr>
              <a:t>的</a:t>
            </a:r>
            <a:r>
              <a:rPr lang="zh-CN" altLang="zh-CN" sz="1600" dirty="0">
                <a:latin typeface="仿宋" panose="02010609060101010101" pitchFamily="49" charset="-122"/>
                <a:ea typeface="仿宋" panose="02010609060101010101" pitchFamily="49" charset="-122"/>
              </a:rPr>
              <a:t>项目金额</a:t>
            </a:r>
          </a:p>
          <a:p>
            <a:r>
              <a:rPr lang="zh-CN" altLang="zh-CN" sz="1600" dirty="0">
                <a:latin typeface="仿宋" panose="02010609060101010101" pitchFamily="49" charset="-122"/>
                <a:ea typeface="仿宋" panose="02010609060101010101" pitchFamily="49" charset="-122"/>
              </a:rPr>
              <a:t>全年预算数：调增调减</a:t>
            </a:r>
            <a:r>
              <a:rPr lang="zh-CN" altLang="zh-CN" sz="1600" dirty="0" smtClean="0">
                <a:latin typeface="仿宋" panose="02010609060101010101" pitchFamily="49" charset="-122"/>
                <a:ea typeface="仿宋" panose="02010609060101010101" pitchFamily="49" charset="-122"/>
              </a:rPr>
              <a:t>后</a:t>
            </a:r>
            <a:r>
              <a:rPr lang="zh-CN" altLang="en-US" sz="1600" dirty="0" smtClean="0">
                <a:latin typeface="仿宋" panose="02010609060101010101" pitchFamily="49" charset="-122"/>
                <a:ea typeface="仿宋" panose="02010609060101010101" pitchFamily="49" charset="-122"/>
              </a:rPr>
              <a:t>的</a:t>
            </a:r>
            <a:r>
              <a:rPr lang="zh-CN" altLang="zh-CN" sz="1600" dirty="0" smtClean="0">
                <a:latin typeface="仿宋" panose="02010609060101010101" pitchFamily="49" charset="-122"/>
                <a:ea typeface="仿宋" panose="02010609060101010101" pitchFamily="49" charset="-122"/>
              </a:rPr>
              <a:t>项目</a:t>
            </a:r>
            <a:r>
              <a:rPr lang="zh-CN" altLang="zh-CN" sz="1600" dirty="0">
                <a:latin typeface="仿宋" panose="02010609060101010101" pitchFamily="49" charset="-122"/>
                <a:ea typeface="仿宋" panose="02010609060101010101" pitchFamily="49" charset="-122"/>
              </a:rPr>
              <a:t>金额</a:t>
            </a:r>
          </a:p>
          <a:p>
            <a:r>
              <a:rPr lang="zh-CN" altLang="zh-CN" sz="1600" dirty="0">
                <a:latin typeface="仿宋" panose="02010609060101010101" pitchFamily="49" charset="-122"/>
                <a:ea typeface="仿宋" panose="02010609060101010101" pitchFamily="49" charset="-122"/>
              </a:rPr>
              <a:t>全年执行数：</a:t>
            </a:r>
            <a:r>
              <a:rPr lang="zh-CN" altLang="zh-CN" sz="1600" dirty="0" smtClean="0">
                <a:latin typeface="仿宋" panose="02010609060101010101" pitchFamily="49" charset="-122"/>
                <a:ea typeface="仿宋" panose="02010609060101010101" pitchFamily="49" charset="-122"/>
              </a:rPr>
              <a:t>全年</a:t>
            </a:r>
            <a:r>
              <a:rPr lang="zh-CN" altLang="en-US" sz="1600" dirty="0" smtClean="0">
                <a:latin typeface="仿宋" panose="02010609060101010101" pitchFamily="49" charset="-122"/>
                <a:ea typeface="仿宋" panose="02010609060101010101" pitchFamily="49" charset="-122"/>
              </a:rPr>
              <a:t>该项目</a:t>
            </a:r>
            <a:r>
              <a:rPr lang="zh-CN" altLang="zh-CN" sz="1600" dirty="0" smtClean="0">
                <a:latin typeface="仿宋" panose="02010609060101010101" pitchFamily="49" charset="-122"/>
                <a:ea typeface="仿宋" panose="02010609060101010101" pitchFamily="49" charset="-122"/>
              </a:rPr>
              <a:t>的</a:t>
            </a:r>
            <a:r>
              <a:rPr lang="zh-CN" altLang="zh-CN" sz="1600" dirty="0">
                <a:latin typeface="仿宋" panose="02010609060101010101" pitchFamily="49" charset="-122"/>
                <a:ea typeface="仿宋" panose="02010609060101010101" pitchFamily="49" charset="-122"/>
              </a:rPr>
              <a:t>支出数</a:t>
            </a:r>
          </a:p>
          <a:p>
            <a:r>
              <a:rPr lang="zh-CN" altLang="zh-CN" sz="1600" dirty="0">
                <a:latin typeface="仿宋" panose="02010609060101010101" pitchFamily="49" charset="-122"/>
                <a:ea typeface="仿宋" panose="02010609060101010101" pitchFamily="49" charset="-122"/>
              </a:rPr>
              <a:t>全年执行率：全年执行数</a:t>
            </a:r>
            <a:r>
              <a:rPr lang="en-US" altLang="zh-CN" sz="1600" dirty="0">
                <a:latin typeface="仿宋" panose="02010609060101010101" pitchFamily="49" charset="-122"/>
                <a:ea typeface="仿宋" panose="02010609060101010101" pitchFamily="49" charset="-122"/>
              </a:rPr>
              <a:t>/</a:t>
            </a:r>
            <a:r>
              <a:rPr lang="zh-CN" altLang="zh-CN" sz="1600" dirty="0">
                <a:latin typeface="仿宋" panose="02010609060101010101" pitchFamily="49" charset="-122"/>
                <a:ea typeface="仿宋" panose="02010609060101010101" pitchFamily="49" charset="-122"/>
              </a:rPr>
              <a:t>全年预算数</a:t>
            </a:r>
          </a:p>
          <a:p>
            <a:r>
              <a:rPr lang="zh-CN" altLang="zh-CN" sz="1600" dirty="0">
                <a:latin typeface="仿宋" panose="02010609060101010101" pitchFamily="49" charset="-122"/>
                <a:ea typeface="仿宋" panose="02010609060101010101" pitchFamily="49" charset="-122"/>
              </a:rPr>
              <a:t>得分：全年执行率</a:t>
            </a:r>
            <a:r>
              <a:rPr lang="zh-CN" altLang="zh-CN" sz="1600" dirty="0" smtClean="0">
                <a:latin typeface="仿宋" panose="02010609060101010101" pitchFamily="49" charset="-122"/>
                <a:ea typeface="仿宋" panose="02010609060101010101" pitchFamily="49" charset="-122"/>
              </a:rPr>
              <a:t>的</a:t>
            </a:r>
            <a:r>
              <a:rPr lang="zh-CN" altLang="en-US" sz="1600" dirty="0" smtClean="0">
                <a:latin typeface="仿宋" panose="02010609060101010101" pitchFamily="49" charset="-122"/>
                <a:ea typeface="仿宋" panose="02010609060101010101" pitchFamily="49" charset="-122"/>
              </a:rPr>
              <a:t>情况</a:t>
            </a:r>
            <a:r>
              <a:rPr lang="zh-CN" altLang="zh-CN" sz="1600" dirty="0" smtClean="0">
                <a:latin typeface="仿宋" panose="02010609060101010101" pitchFamily="49" charset="-122"/>
                <a:ea typeface="仿宋" panose="02010609060101010101" pitchFamily="49" charset="-122"/>
              </a:rPr>
              <a:t>决定</a:t>
            </a:r>
            <a:r>
              <a:rPr lang="zh-CN" altLang="zh-CN" sz="1600" dirty="0">
                <a:latin typeface="仿宋" panose="02010609060101010101" pitchFamily="49" charset="-122"/>
                <a:ea typeface="仿宋" panose="02010609060101010101" pitchFamily="49" charset="-122"/>
              </a:rPr>
              <a:t>得分数。全年执行率为</a:t>
            </a:r>
            <a:r>
              <a:rPr lang="en-US" altLang="zh-CN" sz="1600" dirty="0">
                <a:latin typeface="仿宋" panose="02010609060101010101" pitchFamily="49" charset="-122"/>
                <a:ea typeface="仿宋" panose="02010609060101010101" pitchFamily="49" charset="-122"/>
              </a:rPr>
              <a:t>100%</a:t>
            </a:r>
            <a:r>
              <a:rPr lang="zh-CN" altLang="zh-CN" sz="1600" dirty="0">
                <a:latin typeface="仿宋" panose="02010609060101010101" pitchFamily="49" charset="-122"/>
                <a:ea typeface="仿宋" panose="02010609060101010101" pitchFamily="49" charset="-122"/>
              </a:rPr>
              <a:t>的得</a:t>
            </a:r>
            <a:r>
              <a:rPr lang="en-US" altLang="zh-CN" sz="1600" dirty="0">
                <a:latin typeface="仿宋" panose="02010609060101010101" pitchFamily="49" charset="-122"/>
                <a:ea typeface="仿宋" panose="02010609060101010101" pitchFamily="49" charset="-122"/>
              </a:rPr>
              <a:t>10</a:t>
            </a:r>
            <a:r>
              <a:rPr lang="zh-CN" altLang="zh-CN" sz="1600" dirty="0">
                <a:latin typeface="仿宋" panose="02010609060101010101" pitchFamily="49" charset="-122"/>
                <a:ea typeface="仿宋" panose="02010609060101010101" pitchFamily="49" charset="-122"/>
              </a:rPr>
              <a:t>分，</a:t>
            </a:r>
            <a:r>
              <a:rPr lang="en-US" altLang="zh-CN" sz="1600" dirty="0">
                <a:latin typeface="仿宋" panose="02010609060101010101" pitchFamily="49" charset="-122"/>
                <a:ea typeface="仿宋" panose="02010609060101010101" pitchFamily="49" charset="-122"/>
              </a:rPr>
              <a:t>99%-90%</a:t>
            </a:r>
            <a:r>
              <a:rPr lang="zh-CN" altLang="zh-CN" sz="1600" dirty="0">
                <a:latin typeface="仿宋" panose="02010609060101010101" pitchFamily="49" charset="-122"/>
                <a:ea typeface="仿宋" panose="02010609060101010101" pitchFamily="49" charset="-122"/>
              </a:rPr>
              <a:t>的得</a:t>
            </a:r>
            <a:r>
              <a:rPr lang="en-US" altLang="zh-CN" sz="1600" dirty="0">
                <a:latin typeface="仿宋" panose="02010609060101010101" pitchFamily="49" charset="-122"/>
                <a:ea typeface="仿宋" panose="02010609060101010101" pitchFamily="49" charset="-122"/>
              </a:rPr>
              <a:t>9.9-9</a:t>
            </a:r>
            <a:r>
              <a:rPr lang="zh-CN" altLang="zh-CN" sz="1600" dirty="0">
                <a:latin typeface="仿宋" panose="02010609060101010101" pitchFamily="49" charset="-122"/>
                <a:ea typeface="仿宋" panose="02010609060101010101" pitchFamily="49" charset="-122"/>
              </a:rPr>
              <a:t>分，</a:t>
            </a:r>
            <a:r>
              <a:rPr lang="en-US" altLang="zh-CN" sz="1600" dirty="0">
                <a:latin typeface="仿宋" panose="02010609060101010101" pitchFamily="49" charset="-122"/>
                <a:ea typeface="仿宋" panose="02010609060101010101" pitchFamily="49" charset="-122"/>
              </a:rPr>
              <a:t>89%-80%</a:t>
            </a:r>
            <a:r>
              <a:rPr lang="zh-CN" altLang="zh-CN" sz="1600" dirty="0">
                <a:latin typeface="仿宋" panose="02010609060101010101" pitchFamily="49" charset="-122"/>
                <a:ea typeface="仿宋" panose="02010609060101010101" pitchFamily="49" charset="-122"/>
              </a:rPr>
              <a:t>的得</a:t>
            </a:r>
            <a:r>
              <a:rPr lang="en-US" altLang="zh-CN" sz="1600" dirty="0">
                <a:latin typeface="仿宋" panose="02010609060101010101" pitchFamily="49" charset="-122"/>
                <a:ea typeface="仿宋" panose="02010609060101010101" pitchFamily="49" charset="-122"/>
              </a:rPr>
              <a:t>8.9-8</a:t>
            </a:r>
            <a:r>
              <a:rPr lang="zh-CN" altLang="zh-CN" sz="1600" dirty="0">
                <a:latin typeface="仿宋" panose="02010609060101010101" pitchFamily="49" charset="-122"/>
                <a:ea typeface="仿宋" panose="02010609060101010101" pitchFamily="49" charset="-122"/>
              </a:rPr>
              <a:t>分，以此类推。</a:t>
            </a:r>
          </a:p>
          <a:p>
            <a:pPr>
              <a:lnSpc>
                <a:spcPct val="150000"/>
              </a:lnSpc>
            </a:pPr>
            <a:endParaRPr lang="en-US" altLang="zh-CN" sz="1600" dirty="0">
              <a:latin typeface="仿宋" panose="02010609060101010101" pitchFamily="49" charset="-122"/>
              <a:ea typeface="仿宋" panose="02010609060101010101" pitchFamily="49" charset="-122"/>
              <a:cs typeface="+mn-ea"/>
              <a:sym typeface="+mn-lt"/>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06863" y="1870025"/>
            <a:ext cx="8384812" cy="1597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63637769"/>
      </p:ext>
    </p:extLst>
  </p:cSld>
  <p:clrMapOvr>
    <a:masterClrMapping/>
  </p:clrMapOvr>
  <p:transition spd="slow" advTm="3000">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47"/>
                                        </p:tgtEl>
                                        <p:attrNameLst>
                                          <p:attrName>style.visibility</p:attrName>
                                        </p:attrNameLst>
                                      </p:cBhvr>
                                      <p:to>
                                        <p:strVal val="visible"/>
                                      </p:to>
                                    </p:set>
                                    <p:animEffect transition="in" filter="randombar(horizontal)">
                                      <p:cBhvr>
                                        <p:cTn id="7" dur="500"/>
                                        <p:tgtEl>
                                          <p:spTgt spid="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a:extLst>
              <a:ext uri="{FF2B5EF4-FFF2-40B4-BE49-F238E27FC236}">
                <a16:creationId xmlns="" xmlns:a16="http://schemas.microsoft.com/office/drawing/2014/main" id="{DAC92CAC-29F8-4F0A-8148-495B0ADD647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241" y="-3889"/>
            <a:ext cx="12192000" cy="6858000"/>
          </a:xfrm>
          <a:prstGeom prst="rect">
            <a:avLst/>
          </a:prstGeom>
        </p:spPr>
      </p:pic>
      <p:grpSp>
        <p:nvGrpSpPr>
          <p:cNvPr id="6" name="组合 5">
            <a:extLst>
              <a:ext uri="{FF2B5EF4-FFF2-40B4-BE49-F238E27FC236}">
                <a16:creationId xmlns="" xmlns:a16="http://schemas.microsoft.com/office/drawing/2014/main" id="{41CCE9E6-3FAA-41B4-9426-B1D4B0CFE157}"/>
              </a:ext>
            </a:extLst>
          </p:cNvPr>
          <p:cNvGrpSpPr/>
          <p:nvPr/>
        </p:nvGrpSpPr>
        <p:grpSpPr>
          <a:xfrm rot="10800000">
            <a:off x="-598644" y="4863839"/>
            <a:ext cx="2117288" cy="2334478"/>
            <a:chOff x="9664473" y="816338"/>
            <a:chExt cx="3185286" cy="3512032"/>
          </a:xfrm>
        </p:grpSpPr>
        <p:sp>
          <p:nvSpPr>
            <p:cNvPr id="7" name="íṧḻiḋe">
              <a:extLst>
                <a:ext uri="{FF2B5EF4-FFF2-40B4-BE49-F238E27FC236}">
                  <a16:creationId xmlns="" xmlns:a16="http://schemas.microsoft.com/office/drawing/2014/main" id="{2822013B-ACFD-4492-A281-408EDC1CE7B9}"/>
                </a:ext>
              </a:extLst>
            </p:cNvPr>
            <p:cNvSpPr/>
            <p:nvPr/>
          </p:nvSpPr>
          <p:spPr>
            <a:xfrm>
              <a:off x="9664473" y="816338"/>
              <a:ext cx="2594163" cy="2540781"/>
            </a:xfrm>
            <a:custGeom>
              <a:avLst/>
              <a:gdLst>
                <a:gd name="connsiteX0" fmla="*/ 1096849 w 2594163"/>
                <a:gd name="connsiteY0" fmla="*/ 1533 h 2540781"/>
                <a:gd name="connsiteX1" fmla="*/ 1297103 w 2594163"/>
                <a:gd name="connsiteY1" fmla="*/ 112338 h 2540781"/>
                <a:gd name="connsiteX2" fmla="*/ 2482547 w 2594163"/>
                <a:gd name="connsiteY2" fmla="*/ 1602255 h 2540781"/>
                <a:gd name="connsiteX3" fmla="*/ 2594163 w 2594163"/>
                <a:gd name="connsiteY3" fmla="*/ 1742539 h 2540781"/>
                <a:gd name="connsiteX4" fmla="*/ 2594163 w 2594163"/>
                <a:gd name="connsiteY4" fmla="*/ 2125138 h 2540781"/>
                <a:gd name="connsiteX5" fmla="*/ 2556967 w 2594163"/>
                <a:gd name="connsiteY5" fmla="*/ 2164725 h 2540781"/>
                <a:gd name="connsiteX6" fmla="*/ 2411465 w 2594163"/>
                <a:gd name="connsiteY6" fmla="*/ 2228461 h 2540781"/>
                <a:gd name="connsiteX7" fmla="*/ 341159 w 2594163"/>
                <a:gd name="connsiteY7" fmla="*/ 2537387 h 2540781"/>
                <a:gd name="connsiteX8" fmla="*/ 20527 w 2594163"/>
                <a:gd name="connsiteY8" fmla="*/ 2136195 h 2540781"/>
                <a:gd name="connsiteX9" fmla="*/ 789206 w 2594163"/>
                <a:gd name="connsiteY9" fmla="*/ 188126 h 2540781"/>
                <a:gd name="connsiteX10" fmla="*/ 1096849 w 2594163"/>
                <a:gd name="connsiteY10" fmla="*/ 1533 h 2540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594163" h="2540781">
                  <a:moveTo>
                    <a:pt x="1096849" y="1533"/>
                  </a:moveTo>
                  <a:cubicBezTo>
                    <a:pt x="1171584" y="9139"/>
                    <a:pt x="1244300" y="45184"/>
                    <a:pt x="1297103" y="112338"/>
                  </a:cubicBezTo>
                  <a:cubicBezTo>
                    <a:pt x="1297103" y="112338"/>
                    <a:pt x="1297103" y="112338"/>
                    <a:pt x="2482547" y="1602255"/>
                  </a:cubicBezTo>
                  <a:lnTo>
                    <a:pt x="2594163" y="1742539"/>
                  </a:lnTo>
                  <a:lnTo>
                    <a:pt x="2594163" y="2125138"/>
                  </a:lnTo>
                  <a:lnTo>
                    <a:pt x="2556967" y="2164725"/>
                  </a:lnTo>
                  <a:cubicBezTo>
                    <a:pt x="2517521" y="2197076"/>
                    <a:pt x="2468404" y="2219964"/>
                    <a:pt x="2411465" y="2228461"/>
                  </a:cubicBezTo>
                  <a:cubicBezTo>
                    <a:pt x="2411465" y="2228461"/>
                    <a:pt x="2411465" y="2228461"/>
                    <a:pt x="341159" y="2537387"/>
                  </a:cubicBezTo>
                  <a:cubicBezTo>
                    <a:pt x="115680" y="2571033"/>
                    <a:pt x="-61868" y="2348579"/>
                    <a:pt x="20527" y="2136195"/>
                  </a:cubicBezTo>
                  <a:cubicBezTo>
                    <a:pt x="20527" y="2136195"/>
                    <a:pt x="20527" y="2136195"/>
                    <a:pt x="789206" y="188126"/>
                  </a:cubicBezTo>
                  <a:cubicBezTo>
                    <a:pt x="842126" y="55174"/>
                    <a:pt x="972291" y="-11145"/>
                    <a:pt x="1096849" y="1533"/>
                  </a:cubicBezTo>
                  <a:close/>
                </a:path>
              </a:pathLst>
            </a:custGeom>
            <a:solidFill>
              <a:srgbClr val="6C92C0">
                <a:alpha val="66000"/>
              </a:srgbClr>
            </a:solidFill>
            <a:ln>
              <a:noFill/>
            </a:ln>
            <a:effectLst/>
          </p:spPr>
          <p:txBody>
            <a:bodyPr vert="horz" wrap="square" lIns="91440" tIns="45720" rIns="91440" bIns="45720" numCol="1" anchor="t" anchorCtr="0" compatLnSpc="1">
              <a:prstTxWarp prst="textNoShape">
                <a:avLst/>
              </a:prstTxWarp>
              <a:noAutofit/>
            </a:bodyPr>
            <a:lstStyle/>
            <a:p>
              <a:pPr lvl="0"/>
              <a:endParaRPr lang="zh-CN" altLang="en-US">
                <a:solidFill>
                  <a:schemeClr val="tx1"/>
                </a:solidFill>
                <a:cs typeface="+mn-ea"/>
                <a:sym typeface="+mn-lt"/>
              </a:endParaRPr>
            </a:p>
          </p:txBody>
        </p:sp>
        <p:sp>
          <p:nvSpPr>
            <p:cNvPr id="8" name="íş1íḍè">
              <a:extLst>
                <a:ext uri="{FF2B5EF4-FFF2-40B4-BE49-F238E27FC236}">
                  <a16:creationId xmlns="" xmlns:a16="http://schemas.microsoft.com/office/drawing/2014/main" id="{55AC0C0F-4624-4C6B-B828-BF1FB073CE99}"/>
                </a:ext>
              </a:extLst>
            </p:cNvPr>
            <p:cNvSpPr/>
            <p:nvPr/>
          </p:nvSpPr>
          <p:spPr>
            <a:xfrm>
              <a:off x="10394558" y="1098972"/>
              <a:ext cx="2455201" cy="3229398"/>
            </a:xfrm>
            <a:custGeom>
              <a:avLst/>
              <a:gdLst>
                <a:gd name="connsiteX0" fmla="*/ 2455201 w 2455201"/>
                <a:gd name="connsiteY0" fmla="*/ 0 h 3229398"/>
                <a:gd name="connsiteX1" fmla="*/ 2455201 w 2455201"/>
                <a:gd name="connsiteY1" fmla="*/ 3229398 h 3229398"/>
                <a:gd name="connsiteX2" fmla="*/ 1689979 w 2455201"/>
                <a:gd name="connsiteY2" fmla="*/ 3229398 h 3229398"/>
                <a:gd name="connsiteX3" fmla="*/ 1422643 w 2455201"/>
                <a:gd name="connsiteY3" fmla="*/ 3097535 h 3229398"/>
                <a:gd name="connsiteX4" fmla="*/ 364836 w 2455201"/>
                <a:gd name="connsiteY4" fmla="*/ 2575771 h 3229398"/>
                <a:gd name="connsiteX5" fmla="*/ 288058 w 2455201"/>
                <a:gd name="connsiteY5" fmla="*/ 1446658 h 3229398"/>
                <a:gd name="connsiteX6" fmla="*/ 2346818 w 2455201"/>
                <a:gd name="connsiteY6" fmla="*/ 72350 h 3229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55201" h="3229398">
                  <a:moveTo>
                    <a:pt x="2455201" y="0"/>
                  </a:moveTo>
                  <a:lnTo>
                    <a:pt x="2455201" y="3229398"/>
                  </a:lnTo>
                  <a:lnTo>
                    <a:pt x="1689979" y="3229398"/>
                  </a:lnTo>
                  <a:lnTo>
                    <a:pt x="1422643" y="3097535"/>
                  </a:lnTo>
                  <a:cubicBezTo>
                    <a:pt x="1104127" y="2940426"/>
                    <a:pt x="752661" y="2767066"/>
                    <a:pt x="364836" y="2575771"/>
                  </a:cubicBezTo>
                  <a:cubicBezTo>
                    <a:pt x="-85706" y="2353540"/>
                    <a:pt x="-127848" y="1727765"/>
                    <a:pt x="288058" y="1446658"/>
                  </a:cubicBezTo>
                  <a:cubicBezTo>
                    <a:pt x="288058" y="1446658"/>
                    <a:pt x="288058" y="1446658"/>
                    <a:pt x="2346818" y="72350"/>
                  </a:cubicBezTo>
                  <a:close/>
                </a:path>
              </a:pathLst>
            </a:custGeom>
            <a:solidFill>
              <a:srgbClr val="48A2A0">
                <a:alpha val="45000"/>
              </a:srgbClr>
            </a:solidFill>
            <a:ln>
              <a:noFill/>
            </a:ln>
            <a:effectLst/>
          </p:spPr>
          <p:txBody>
            <a:bodyPr vert="horz" wrap="square" lIns="91440" tIns="45720" rIns="91440" bIns="45720" numCol="1" anchor="t" anchorCtr="0" compatLnSpc="1">
              <a:prstTxWarp prst="textNoShape">
                <a:avLst/>
              </a:prstTxWarp>
              <a:noAutofit/>
            </a:bodyPr>
            <a:lstStyle/>
            <a:p>
              <a:pPr lvl="0"/>
              <a:endParaRPr lang="zh-CN" altLang="en-US">
                <a:solidFill>
                  <a:schemeClr val="tx1"/>
                </a:solidFill>
                <a:cs typeface="+mn-ea"/>
                <a:sym typeface="+mn-lt"/>
              </a:endParaRPr>
            </a:p>
          </p:txBody>
        </p:sp>
      </p:grpSp>
      <p:grpSp>
        <p:nvGrpSpPr>
          <p:cNvPr id="9" name="组合 8">
            <a:extLst>
              <a:ext uri="{FF2B5EF4-FFF2-40B4-BE49-F238E27FC236}">
                <a16:creationId xmlns="" xmlns:a16="http://schemas.microsoft.com/office/drawing/2014/main" id="{FE1F7005-2B10-4368-AA6E-018679BDEE0B}"/>
              </a:ext>
            </a:extLst>
          </p:cNvPr>
          <p:cNvGrpSpPr/>
          <p:nvPr/>
        </p:nvGrpSpPr>
        <p:grpSpPr>
          <a:xfrm rot="10800000">
            <a:off x="8987550" y="-577027"/>
            <a:ext cx="3204450" cy="4893654"/>
            <a:chOff x="-15240" y="3375944"/>
            <a:chExt cx="3204450" cy="4893654"/>
          </a:xfrm>
        </p:grpSpPr>
        <p:sp>
          <p:nvSpPr>
            <p:cNvPr id="10" name="íSliḑè">
              <a:extLst>
                <a:ext uri="{FF2B5EF4-FFF2-40B4-BE49-F238E27FC236}">
                  <a16:creationId xmlns="" xmlns:a16="http://schemas.microsoft.com/office/drawing/2014/main" id="{65E39635-9DFC-4AC7-A50B-0A92512C80DD}"/>
                </a:ext>
              </a:extLst>
            </p:cNvPr>
            <p:cNvSpPr/>
            <p:nvPr/>
          </p:nvSpPr>
          <p:spPr>
            <a:xfrm>
              <a:off x="-15240" y="3375944"/>
              <a:ext cx="3204450" cy="3482057"/>
            </a:xfrm>
            <a:custGeom>
              <a:avLst/>
              <a:gdLst>
                <a:gd name="connsiteX0" fmla="*/ 0 w 3204450"/>
                <a:gd name="connsiteY0" fmla="*/ 0 h 3482057"/>
                <a:gd name="connsiteX1" fmla="*/ 45983 w 3204450"/>
                <a:gd name="connsiteY1" fmla="*/ 11609 h 3482057"/>
                <a:gd name="connsiteX2" fmla="*/ 334914 w 3204450"/>
                <a:gd name="connsiteY2" fmla="*/ 204539 h 3482057"/>
                <a:gd name="connsiteX3" fmla="*/ 3098684 w 3204450"/>
                <a:gd name="connsiteY3" fmla="*/ 3361253 h 3482057"/>
                <a:gd name="connsiteX4" fmla="*/ 3204450 w 3204450"/>
                <a:gd name="connsiteY4" fmla="*/ 3482057 h 3482057"/>
                <a:gd name="connsiteX5" fmla="*/ 0 w 3204450"/>
                <a:gd name="connsiteY5" fmla="*/ 3482057 h 3482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04450" h="3482057">
                  <a:moveTo>
                    <a:pt x="0" y="0"/>
                  </a:moveTo>
                  <a:lnTo>
                    <a:pt x="45983" y="11609"/>
                  </a:lnTo>
                  <a:cubicBezTo>
                    <a:pt x="152616" y="46096"/>
                    <a:pt x="252790" y="109642"/>
                    <a:pt x="334914" y="204539"/>
                  </a:cubicBezTo>
                  <a:cubicBezTo>
                    <a:pt x="334914" y="204539"/>
                    <a:pt x="334914" y="204539"/>
                    <a:pt x="3098684" y="3361253"/>
                  </a:cubicBezTo>
                  <a:lnTo>
                    <a:pt x="3204450" y="3482057"/>
                  </a:lnTo>
                  <a:lnTo>
                    <a:pt x="0" y="3482057"/>
                  </a:lnTo>
                  <a:close/>
                </a:path>
              </a:pathLst>
            </a:custGeom>
            <a:solidFill>
              <a:srgbClr val="6C92C0">
                <a:alpha val="5000"/>
              </a:srgbClr>
            </a:solidFill>
            <a:ln>
              <a:noFill/>
            </a:ln>
            <a:effectLst/>
          </p:spPr>
          <p:txBody>
            <a:bodyPr vert="horz" wrap="square" lIns="91440" tIns="45720" rIns="91440" bIns="45720" numCol="1" anchor="t" anchorCtr="0" compatLnSpc="1">
              <a:prstTxWarp prst="textNoShape">
                <a:avLst/>
              </a:prstTxWarp>
              <a:noAutofit/>
            </a:bodyPr>
            <a:lstStyle/>
            <a:p>
              <a:pPr lvl="0"/>
              <a:endParaRPr lang="zh-CN" altLang="en-US">
                <a:solidFill>
                  <a:schemeClr val="tx1"/>
                </a:solidFill>
                <a:cs typeface="+mn-ea"/>
                <a:sym typeface="+mn-lt"/>
              </a:endParaRPr>
            </a:p>
          </p:txBody>
        </p:sp>
        <p:sp>
          <p:nvSpPr>
            <p:cNvPr id="11" name="íš1ïḋe">
              <a:extLst>
                <a:ext uri="{FF2B5EF4-FFF2-40B4-BE49-F238E27FC236}">
                  <a16:creationId xmlns="" xmlns:a16="http://schemas.microsoft.com/office/drawing/2014/main" id="{29907E5A-31DB-40A8-AA8D-93D6CA6C1A9A}"/>
                </a:ext>
              </a:extLst>
            </p:cNvPr>
            <p:cNvSpPr/>
            <p:nvPr/>
          </p:nvSpPr>
          <p:spPr>
            <a:xfrm>
              <a:off x="1" y="3977746"/>
              <a:ext cx="1366989" cy="4291852"/>
            </a:xfrm>
            <a:custGeom>
              <a:avLst/>
              <a:gdLst>
                <a:gd name="connsiteX0" fmla="*/ 899007 w 1366989"/>
                <a:gd name="connsiteY0" fmla="*/ 633 h 4291852"/>
                <a:gd name="connsiteX1" fmla="*/ 1343821 w 1366989"/>
                <a:gd name="connsiteY1" fmla="*/ 639191 h 4291852"/>
                <a:gd name="connsiteX2" fmla="*/ 316803 w 1366989"/>
                <a:gd name="connsiteY2" fmla="*/ 3970163 h 4291852"/>
                <a:gd name="connsiteX3" fmla="*/ 14549 w 1366989"/>
                <a:gd name="connsiteY3" fmla="*/ 4287566 h 4291852"/>
                <a:gd name="connsiteX4" fmla="*/ 0 w 1366989"/>
                <a:gd name="connsiteY4" fmla="*/ 4291852 h 4291852"/>
                <a:gd name="connsiteX5" fmla="*/ 0 w 1366989"/>
                <a:gd name="connsiteY5" fmla="*/ 186094 h 4291852"/>
                <a:gd name="connsiteX6" fmla="*/ 164343 w 1366989"/>
                <a:gd name="connsiteY6" fmla="*/ 148686 h 4291852"/>
                <a:gd name="connsiteX7" fmla="*/ 762612 w 1366989"/>
                <a:gd name="connsiteY7" fmla="*/ 12505 h 4291852"/>
                <a:gd name="connsiteX8" fmla="*/ 899007 w 1366989"/>
                <a:gd name="connsiteY8" fmla="*/ 633 h 42918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66989" h="4291852">
                  <a:moveTo>
                    <a:pt x="899007" y="633"/>
                  </a:moveTo>
                  <a:cubicBezTo>
                    <a:pt x="1208404" y="16359"/>
                    <a:pt x="1443395" y="322717"/>
                    <a:pt x="1343821" y="639191"/>
                  </a:cubicBezTo>
                  <a:cubicBezTo>
                    <a:pt x="1343821" y="639191"/>
                    <a:pt x="1343821" y="639191"/>
                    <a:pt x="316803" y="3970163"/>
                  </a:cubicBezTo>
                  <a:cubicBezTo>
                    <a:pt x="267015" y="4128400"/>
                    <a:pt x="151065" y="4237937"/>
                    <a:pt x="14549" y="4287566"/>
                  </a:cubicBezTo>
                  <a:lnTo>
                    <a:pt x="0" y="4291852"/>
                  </a:lnTo>
                  <a:lnTo>
                    <a:pt x="0" y="186094"/>
                  </a:lnTo>
                  <a:lnTo>
                    <a:pt x="164343" y="148686"/>
                  </a:lnTo>
                  <a:cubicBezTo>
                    <a:pt x="351042" y="106189"/>
                    <a:pt x="550189" y="60858"/>
                    <a:pt x="762612" y="12505"/>
                  </a:cubicBezTo>
                  <a:cubicBezTo>
                    <a:pt x="809090" y="2071"/>
                    <a:pt x="854808" y="-1613"/>
                    <a:pt x="899007" y="633"/>
                  </a:cubicBezTo>
                  <a:close/>
                </a:path>
              </a:pathLst>
            </a:custGeom>
            <a:solidFill>
              <a:srgbClr val="6C92C0">
                <a:alpha val="78000"/>
              </a:srgbClr>
            </a:solidFill>
            <a:ln>
              <a:noFill/>
            </a:ln>
            <a:effectLst/>
          </p:spPr>
          <p:txBody>
            <a:bodyPr vert="horz" wrap="square" lIns="91440" tIns="45720" rIns="91440" bIns="45720" numCol="1" anchor="t" anchorCtr="0" compatLnSpc="1">
              <a:prstTxWarp prst="textNoShape">
                <a:avLst/>
              </a:prstTxWarp>
              <a:noAutofit/>
            </a:bodyPr>
            <a:lstStyle/>
            <a:p>
              <a:pPr lvl="0"/>
              <a:endParaRPr lang="zh-CN" altLang="en-US">
                <a:solidFill>
                  <a:schemeClr val="tx1"/>
                </a:solidFill>
                <a:cs typeface="+mn-ea"/>
                <a:sym typeface="+mn-lt"/>
              </a:endParaRPr>
            </a:p>
          </p:txBody>
        </p:sp>
        <p:sp>
          <p:nvSpPr>
            <p:cNvPr id="12" name="iṡḻiďè">
              <a:extLst>
                <a:ext uri="{FF2B5EF4-FFF2-40B4-BE49-F238E27FC236}">
                  <a16:creationId xmlns="" xmlns:a16="http://schemas.microsoft.com/office/drawing/2014/main" id="{1F967B35-9443-49EB-84D0-6748AC279B08}"/>
                </a:ext>
              </a:extLst>
            </p:cNvPr>
            <p:cNvSpPr>
              <a:spLocks/>
            </p:cNvSpPr>
            <p:nvPr/>
          </p:nvSpPr>
          <p:spPr bwMode="auto">
            <a:xfrm rot="17341789">
              <a:off x="632431" y="4600824"/>
              <a:ext cx="1191816" cy="1032298"/>
            </a:xfrm>
            <a:custGeom>
              <a:avLst/>
              <a:gdLst>
                <a:gd name="T0" fmla="*/ 504 w 1231"/>
                <a:gd name="T1" fmla="*/ 86 h 1067"/>
                <a:gd name="T2" fmla="*/ 49 w 1231"/>
                <a:gd name="T3" fmla="*/ 874 h 1067"/>
                <a:gd name="T4" fmla="*/ 161 w 1231"/>
                <a:gd name="T5" fmla="*/ 1067 h 1067"/>
                <a:gd name="T6" fmla="*/ 1070 w 1231"/>
                <a:gd name="T7" fmla="*/ 1067 h 1067"/>
                <a:gd name="T8" fmla="*/ 1182 w 1231"/>
                <a:gd name="T9" fmla="*/ 874 h 1067"/>
                <a:gd name="T10" fmla="*/ 727 w 1231"/>
                <a:gd name="T11" fmla="*/ 86 h 1067"/>
                <a:gd name="T12" fmla="*/ 504 w 1231"/>
                <a:gd name="T13" fmla="*/ 86 h 1067"/>
              </a:gdLst>
              <a:ahLst/>
              <a:cxnLst>
                <a:cxn ang="0">
                  <a:pos x="T0" y="T1"/>
                </a:cxn>
                <a:cxn ang="0">
                  <a:pos x="T2" y="T3"/>
                </a:cxn>
                <a:cxn ang="0">
                  <a:pos x="T4" y="T5"/>
                </a:cxn>
                <a:cxn ang="0">
                  <a:pos x="T6" y="T7"/>
                </a:cxn>
                <a:cxn ang="0">
                  <a:pos x="T8" y="T9"/>
                </a:cxn>
                <a:cxn ang="0">
                  <a:pos x="T10" y="T11"/>
                </a:cxn>
                <a:cxn ang="0">
                  <a:pos x="T12" y="T13"/>
                </a:cxn>
              </a:cxnLst>
              <a:rect l="0" t="0" r="r" b="b"/>
              <a:pathLst>
                <a:path w="1231" h="1067">
                  <a:moveTo>
                    <a:pt x="504" y="86"/>
                  </a:moveTo>
                  <a:cubicBezTo>
                    <a:pt x="49" y="874"/>
                    <a:pt x="49" y="874"/>
                    <a:pt x="49" y="874"/>
                  </a:cubicBezTo>
                  <a:cubicBezTo>
                    <a:pt x="0" y="960"/>
                    <a:pt x="62" y="1067"/>
                    <a:pt x="161" y="1067"/>
                  </a:cubicBezTo>
                  <a:cubicBezTo>
                    <a:pt x="1070" y="1067"/>
                    <a:pt x="1070" y="1067"/>
                    <a:pt x="1070" y="1067"/>
                  </a:cubicBezTo>
                  <a:cubicBezTo>
                    <a:pt x="1170" y="1067"/>
                    <a:pt x="1231" y="960"/>
                    <a:pt x="1182" y="874"/>
                  </a:cubicBezTo>
                  <a:cubicBezTo>
                    <a:pt x="727" y="86"/>
                    <a:pt x="727" y="86"/>
                    <a:pt x="727" y="86"/>
                  </a:cubicBezTo>
                  <a:cubicBezTo>
                    <a:pt x="678" y="0"/>
                    <a:pt x="554" y="0"/>
                    <a:pt x="504" y="86"/>
                  </a:cubicBezTo>
                  <a:close/>
                </a:path>
              </a:pathLst>
            </a:custGeom>
            <a:solidFill>
              <a:srgbClr val="48A2A0">
                <a:alpha val="68000"/>
              </a:srgbClr>
            </a:solidFill>
            <a:ln>
              <a:noFill/>
            </a:ln>
            <a:effectLst/>
          </p:spPr>
          <p:txBody>
            <a:bodyPr vert="horz" wrap="square" lIns="91440" tIns="45720" rIns="91440" bIns="45720" numCol="1" anchor="t" anchorCtr="0" compatLnSpc="1">
              <a:prstTxWarp prst="textNoShape">
                <a:avLst/>
              </a:prstTxWarp>
            </a:bodyPr>
            <a:lstStyle/>
            <a:p>
              <a:endParaRPr lang="zh-CN" altLang="en-US" sz="1800">
                <a:cs typeface="+mn-ea"/>
                <a:sym typeface="+mn-lt"/>
              </a:endParaRPr>
            </a:p>
          </p:txBody>
        </p:sp>
      </p:grpSp>
      <p:grpSp>
        <p:nvGrpSpPr>
          <p:cNvPr id="13" name="组合 12"/>
          <p:cNvGrpSpPr/>
          <p:nvPr/>
        </p:nvGrpSpPr>
        <p:grpSpPr>
          <a:xfrm rot="10800000">
            <a:off x="133732" y="123433"/>
            <a:ext cx="1010103" cy="857396"/>
            <a:chOff x="-39567" y="0"/>
            <a:chExt cx="1677745" cy="1424104"/>
          </a:xfrm>
        </p:grpSpPr>
        <p:sp>
          <p:nvSpPr>
            <p:cNvPr id="14" name="iṡḻiďè"/>
            <p:cNvSpPr>
              <a:spLocks/>
            </p:cNvSpPr>
            <p:nvPr/>
          </p:nvSpPr>
          <p:spPr bwMode="auto">
            <a:xfrm rot="16200000">
              <a:off x="435146" y="139193"/>
              <a:ext cx="1289315" cy="1116748"/>
            </a:xfrm>
            <a:custGeom>
              <a:avLst/>
              <a:gdLst>
                <a:gd name="T0" fmla="*/ 504 w 1231"/>
                <a:gd name="T1" fmla="*/ 86 h 1067"/>
                <a:gd name="T2" fmla="*/ 49 w 1231"/>
                <a:gd name="T3" fmla="*/ 874 h 1067"/>
                <a:gd name="T4" fmla="*/ 161 w 1231"/>
                <a:gd name="T5" fmla="*/ 1067 h 1067"/>
                <a:gd name="T6" fmla="*/ 1070 w 1231"/>
                <a:gd name="T7" fmla="*/ 1067 h 1067"/>
                <a:gd name="T8" fmla="*/ 1182 w 1231"/>
                <a:gd name="T9" fmla="*/ 874 h 1067"/>
                <a:gd name="T10" fmla="*/ 727 w 1231"/>
                <a:gd name="T11" fmla="*/ 86 h 1067"/>
                <a:gd name="T12" fmla="*/ 504 w 1231"/>
                <a:gd name="T13" fmla="*/ 86 h 1067"/>
              </a:gdLst>
              <a:ahLst/>
              <a:cxnLst>
                <a:cxn ang="0">
                  <a:pos x="T0" y="T1"/>
                </a:cxn>
                <a:cxn ang="0">
                  <a:pos x="T2" y="T3"/>
                </a:cxn>
                <a:cxn ang="0">
                  <a:pos x="T4" y="T5"/>
                </a:cxn>
                <a:cxn ang="0">
                  <a:pos x="T6" y="T7"/>
                </a:cxn>
                <a:cxn ang="0">
                  <a:pos x="T8" y="T9"/>
                </a:cxn>
                <a:cxn ang="0">
                  <a:pos x="T10" y="T11"/>
                </a:cxn>
                <a:cxn ang="0">
                  <a:pos x="T12" y="T13"/>
                </a:cxn>
              </a:cxnLst>
              <a:rect l="0" t="0" r="r" b="b"/>
              <a:pathLst>
                <a:path w="1231" h="1067">
                  <a:moveTo>
                    <a:pt x="504" y="86"/>
                  </a:moveTo>
                  <a:cubicBezTo>
                    <a:pt x="49" y="874"/>
                    <a:pt x="49" y="874"/>
                    <a:pt x="49" y="874"/>
                  </a:cubicBezTo>
                  <a:cubicBezTo>
                    <a:pt x="0" y="960"/>
                    <a:pt x="62" y="1067"/>
                    <a:pt x="161" y="1067"/>
                  </a:cubicBezTo>
                  <a:cubicBezTo>
                    <a:pt x="1070" y="1067"/>
                    <a:pt x="1070" y="1067"/>
                    <a:pt x="1070" y="1067"/>
                  </a:cubicBezTo>
                  <a:cubicBezTo>
                    <a:pt x="1170" y="1067"/>
                    <a:pt x="1231" y="960"/>
                    <a:pt x="1182" y="874"/>
                  </a:cubicBezTo>
                  <a:cubicBezTo>
                    <a:pt x="727" y="86"/>
                    <a:pt x="727" y="86"/>
                    <a:pt x="727" y="86"/>
                  </a:cubicBezTo>
                  <a:cubicBezTo>
                    <a:pt x="678" y="0"/>
                    <a:pt x="554" y="0"/>
                    <a:pt x="504" y="86"/>
                  </a:cubicBezTo>
                  <a:close/>
                </a:path>
              </a:pathLst>
            </a:custGeom>
            <a:solidFill>
              <a:srgbClr val="6C92C0">
                <a:alpha val="68000"/>
              </a:srgbClr>
            </a:solidFill>
            <a:ln>
              <a:noFill/>
            </a:ln>
            <a:effectLst/>
          </p:spPr>
          <p:txBody>
            <a:bodyPr vert="horz" wrap="square" lIns="91440" tIns="45720" rIns="91440" bIns="45720" numCol="1" anchor="t" anchorCtr="0" compatLnSpc="1">
              <a:prstTxWarp prst="textNoShape">
                <a:avLst/>
              </a:prstTxWarp>
            </a:bodyPr>
            <a:lstStyle/>
            <a:p>
              <a:endParaRPr lang="zh-CN" altLang="en-US" sz="1800">
                <a:cs typeface="+mn-ea"/>
                <a:sym typeface="+mn-lt"/>
              </a:endParaRPr>
            </a:p>
          </p:txBody>
        </p:sp>
        <p:sp>
          <p:nvSpPr>
            <p:cNvPr id="15" name="iṡḻiďè"/>
            <p:cNvSpPr>
              <a:spLocks/>
            </p:cNvSpPr>
            <p:nvPr/>
          </p:nvSpPr>
          <p:spPr bwMode="auto">
            <a:xfrm rot="16200000">
              <a:off x="-134871" y="95304"/>
              <a:ext cx="1424104" cy="1233496"/>
            </a:xfrm>
            <a:custGeom>
              <a:avLst/>
              <a:gdLst>
                <a:gd name="T0" fmla="*/ 504 w 1231"/>
                <a:gd name="T1" fmla="*/ 86 h 1067"/>
                <a:gd name="T2" fmla="*/ 49 w 1231"/>
                <a:gd name="T3" fmla="*/ 874 h 1067"/>
                <a:gd name="T4" fmla="*/ 161 w 1231"/>
                <a:gd name="T5" fmla="*/ 1067 h 1067"/>
                <a:gd name="T6" fmla="*/ 1070 w 1231"/>
                <a:gd name="T7" fmla="*/ 1067 h 1067"/>
                <a:gd name="T8" fmla="*/ 1182 w 1231"/>
                <a:gd name="T9" fmla="*/ 874 h 1067"/>
                <a:gd name="T10" fmla="*/ 727 w 1231"/>
                <a:gd name="T11" fmla="*/ 86 h 1067"/>
                <a:gd name="T12" fmla="*/ 504 w 1231"/>
                <a:gd name="T13" fmla="*/ 86 h 1067"/>
              </a:gdLst>
              <a:ahLst/>
              <a:cxnLst>
                <a:cxn ang="0">
                  <a:pos x="T0" y="T1"/>
                </a:cxn>
                <a:cxn ang="0">
                  <a:pos x="T2" y="T3"/>
                </a:cxn>
                <a:cxn ang="0">
                  <a:pos x="T4" y="T5"/>
                </a:cxn>
                <a:cxn ang="0">
                  <a:pos x="T6" y="T7"/>
                </a:cxn>
                <a:cxn ang="0">
                  <a:pos x="T8" y="T9"/>
                </a:cxn>
                <a:cxn ang="0">
                  <a:pos x="T10" y="T11"/>
                </a:cxn>
                <a:cxn ang="0">
                  <a:pos x="T12" y="T13"/>
                </a:cxn>
              </a:cxnLst>
              <a:rect l="0" t="0" r="r" b="b"/>
              <a:pathLst>
                <a:path w="1231" h="1067">
                  <a:moveTo>
                    <a:pt x="504" y="86"/>
                  </a:moveTo>
                  <a:cubicBezTo>
                    <a:pt x="49" y="874"/>
                    <a:pt x="49" y="874"/>
                    <a:pt x="49" y="874"/>
                  </a:cubicBezTo>
                  <a:cubicBezTo>
                    <a:pt x="0" y="960"/>
                    <a:pt x="62" y="1067"/>
                    <a:pt x="161" y="1067"/>
                  </a:cubicBezTo>
                  <a:cubicBezTo>
                    <a:pt x="1070" y="1067"/>
                    <a:pt x="1070" y="1067"/>
                    <a:pt x="1070" y="1067"/>
                  </a:cubicBezTo>
                  <a:cubicBezTo>
                    <a:pt x="1170" y="1067"/>
                    <a:pt x="1231" y="960"/>
                    <a:pt x="1182" y="874"/>
                  </a:cubicBezTo>
                  <a:cubicBezTo>
                    <a:pt x="727" y="86"/>
                    <a:pt x="727" y="86"/>
                    <a:pt x="727" y="86"/>
                  </a:cubicBezTo>
                  <a:cubicBezTo>
                    <a:pt x="678" y="0"/>
                    <a:pt x="554" y="0"/>
                    <a:pt x="504" y="86"/>
                  </a:cubicBezTo>
                  <a:close/>
                </a:path>
              </a:pathLst>
            </a:custGeom>
            <a:solidFill>
              <a:srgbClr val="48A2A0">
                <a:alpha val="68000"/>
              </a:srgbClr>
            </a:solidFill>
            <a:ln>
              <a:noFill/>
            </a:ln>
            <a:effectLst/>
          </p:spPr>
          <p:txBody>
            <a:bodyPr vert="horz" wrap="square" lIns="91440" tIns="45720" rIns="91440" bIns="45720" numCol="1" anchor="t" anchorCtr="0" compatLnSpc="1">
              <a:prstTxWarp prst="textNoShape">
                <a:avLst/>
              </a:prstTxWarp>
            </a:bodyPr>
            <a:lstStyle/>
            <a:p>
              <a:endParaRPr lang="zh-CN" altLang="en-US" sz="1800">
                <a:cs typeface="+mn-ea"/>
                <a:sym typeface="+mn-lt"/>
              </a:endParaRPr>
            </a:p>
          </p:txBody>
        </p:sp>
      </p:grpSp>
      <p:sp>
        <p:nvSpPr>
          <p:cNvPr id="16" name="矩形 15"/>
          <p:cNvSpPr/>
          <p:nvPr/>
        </p:nvSpPr>
        <p:spPr>
          <a:xfrm>
            <a:off x="1438275" y="314325"/>
            <a:ext cx="4076700" cy="369332"/>
          </a:xfrm>
          <a:prstGeom prst="rect">
            <a:avLst/>
          </a:prstGeom>
        </p:spPr>
        <p:txBody>
          <a:bodyPr wrap="square">
            <a:spAutoFit/>
          </a:bodyPr>
          <a:lstStyle/>
          <a:p>
            <a:r>
              <a:rPr lang="zh-CN" altLang="en-US" spc="300" dirty="0" smtClean="0">
                <a:solidFill>
                  <a:schemeClr val="tx2"/>
                </a:solidFill>
                <a:cs typeface="+mn-ea"/>
                <a:sym typeface="+mn-lt"/>
              </a:rPr>
              <a:t>绩效自评表</a:t>
            </a:r>
            <a:r>
              <a:rPr lang="en-US" altLang="zh-CN" spc="300" dirty="0" smtClean="0">
                <a:solidFill>
                  <a:schemeClr val="tx2"/>
                </a:solidFill>
                <a:cs typeface="+mn-ea"/>
                <a:sym typeface="+mn-lt"/>
              </a:rPr>
              <a:t>-</a:t>
            </a:r>
            <a:r>
              <a:rPr lang="zh-CN" altLang="en-US" spc="300" dirty="0" smtClean="0">
                <a:solidFill>
                  <a:schemeClr val="tx2"/>
                </a:solidFill>
                <a:cs typeface="+mn-ea"/>
                <a:sym typeface="+mn-lt"/>
              </a:rPr>
              <a:t>年度总体目标</a:t>
            </a:r>
            <a:endParaRPr lang="zh-CN" altLang="en-US" spc="300" dirty="0">
              <a:solidFill>
                <a:schemeClr val="tx2"/>
              </a:solidFill>
              <a:cs typeface="+mn-ea"/>
              <a:sym typeface="+mn-lt"/>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43074" y="1064074"/>
            <a:ext cx="6829425" cy="122192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7" name="TextBox 16"/>
          <p:cNvSpPr txBox="1"/>
          <p:nvPr/>
        </p:nvSpPr>
        <p:spPr>
          <a:xfrm>
            <a:off x="1876425" y="2857500"/>
            <a:ext cx="6696074" cy="2092881"/>
          </a:xfrm>
          <a:prstGeom prst="rect">
            <a:avLst/>
          </a:prstGeom>
          <a:noFill/>
        </p:spPr>
        <p:txBody>
          <a:bodyPr wrap="square" rtlCol="0">
            <a:spAutoFit/>
          </a:bodyPr>
          <a:lstStyle/>
          <a:p>
            <a:r>
              <a:rPr lang="zh-CN" altLang="zh-CN" sz="1600" b="1" dirty="0">
                <a:latin typeface="仿宋" panose="02010609060101010101" pitchFamily="49" charset="-122"/>
                <a:ea typeface="仿宋" panose="02010609060101010101" pitchFamily="49" charset="-122"/>
              </a:rPr>
              <a:t>项目预期目标：</a:t>
            </a:r>
            <a:r>
              <a:rPr lang="zh-CN" altLang="zh-CN" sz="1600" dirty="0">
                <a:latin typeface="仿宋" panose="02010609060101010101" pitchFamily="49" charset="-122"/>
                <a:ea typeface="仿宋" panose="02010609060101010101" pitchFamily="49" charset="-122"/>
              </a:rPr>
              <a:t>项目预期目标是在项目预算年度内计划完成的工作和预期实现的效果，应结合预算构成以一段文字的形式，选取项目的主要内容或重点内容，概况阐述具体的工作内容和预期效果。工作内容应具体量化，预期效果应定性和定量相结合</a:t>
            </a:r>
            <a:r>
              <a:rPr lang="zh-CN" altLang="zh-CN" sz="1600" dirty="0" smtClean="0">
                <a:latin typeface="仿宋" panose="02010609060101010101" pitchFamily="49" charset="-122"/>
                <a:ea typeface="仿宋" panose="02010609060101010101" pitchFamily="49" charset="-122"/>
              </a:rPr>
              <a:t>。</a:t>
            </a:r>
            <a:endParaRPr lang="en-US" altLang="zh-CN" sz="1600" dirty="0" smtClean="0">
              <a:latin typeface="仿宋" panose="02010609060101010101" pitchFamily="49" charset="-122"/>
              <a:ea typeface="仿宋" panose="02010609060101010101" pitchFamily="49" charset="-122"/>
            </a:endParaRPr>
          </a:p>
          <a:p>
            <a:endParaRPr lang="en-US" altLang="zh-CN" sz="1600" b="1" dirty="0" smtClean="0">
              <a:latin typeface="仿宋" panose="02010609060101010101" pitchFamily="49" charset="-122"/>
              <a:ea typeface="仿宋" panose="02010609060101010101" pitchFamily="49" charset="-122"/>
            </a:endParaRPr>
          </a:p>
          <a:p>
            <a:r>
              <a:rPr lang="zh-CN" altLang="en-US" sz="1600" b="1" dirty="0" smtClean="0">
                <a:latin typeface="仿宋" panose="02010609060101010101" pitchFamily="49" charset="-122"/>
                <a:ea typeface="仿宋" panose="02010609060101010101" pitchFamily="49" charset="-122"/>
              </a:rPr>
              <a:t>实际完成情况：</a:t>
            </a:r>
            <a:r>
              <a:rPr lang="zh-CN" altLang="en-US" sz="1600" dirty="0" smtClean="0">
                <a:latin typeface="仿宋" panose="02010609060101010101" pitchFamily="49" charset="-122"/>
                <a:ea typeface="仿宋" panose="02010609060101010101" pitchFamily="49" charset="-122"/>
              </a:rPr>
              <a:t>实际完成情况是在项目预期目标的基础上完成整个项目后，对整个项目的总体完成情况做出阐述的文字说明。</a:t>
            </a:r>
            <a:endParaRPr lang="zh-CN" altLang="zh-CN" sz="1600" dirty="0">
              <a:latin typeface="仿宋" panose="02010609060101010101" pitchFamily="49" charset="-122"/>
              <a:ea typeface="仿宋" panose="02010609060101010101" pitchFamily="49" charset="-122"/>
            </a:endParaRPr>
          </a:p>
          <a:p>
            <a:endParaRPr lang="zh-CN" altLang="en-US" dirty="0"/>
          </a:p>
        </p:txBody>
      </p:sp>
    </p:spTree>
    <p:extLst>
      <p:ext uri="{BB962C8B-B14F-4D97-AF65-F5344CB8AC3E}">
        <p14:creationId xmlns:p14="http://schemas.microsoft.com/office/powerpoint/2010/main" val="11132294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a:extLst>
              <a:ext uri="{FF2B5EF4-FFF2-40B4-BE49-F238E27FC236}">
                <a16:creationId xmlns="" xmlns:a16="http://schemas.microsoft.com/office/drawing/2014/main" id="{DAC92CAC-29F8-4F0A-8148-495B0ADD647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241" y="-3889"/>
            <a:ext cx="12192000" cy="6858000"/>
          </a:xfrm>
          <a:prstGeom prst="rect">
            <a:avLst/>
          </a:prstGeom>
        </p:spPr>
      </p:pic>
      <p:grpSp>
        <p:nvGrpSpPr>
          <p:cNvPr id="6" name="组合 5">
            <a:extLst>
              <a:ext uri="{FF2B5EF4-FFF2-40B4-BE49-F238E27FC236}">
                <a16:creationId xmlns="" xmlns:a16="http://schemas.microsoft.com/office/drawing/2014/main" id="{41CCE9E6-3FAA-41B4-9426-B1D4B0CFE157}"/>
              </a:ext>
            </a:extLst>
          </p:cNvPr>
          <p:cNvGrpSpPr/>
          <p:nvPr/>
        </p:nvGrpSpPr>
        <p:grpSpPr>
          <a:xfrm rot="10800000">
            <a:off x="-598644" y="4863839"/>
            <a:ext cx="2117288" cy="2334478"/>
            <a:chOff x="9664473" y="816338"/>
            <a:chExt cx="3185286" cy="3512032"/>
          </a:xfrm>
        </p:grpSpPr>
        <p:sp>
          <p:nvSpPr>
            <p:cNvPr id="7" name="íṧḻiḋe">
              <a:extLst>
                <a:ext uri="{FF2B5EF4-FFF2-40B4-BE49-F238E27FC236}">
                  <a16:creationId xmlns="" xmlns:a16="http://schemas.microsoft.com/office/drawing/2014/main" id="{2822013B-ACFD-4492-A281-408EDC1CE7B9}"/>
                </a:ext>
              </a:extLst>
            </p:cNvPr>
            <p:cNvSpPr/>
            <p:nvPr/>
          </p:nvSpPr>
          <p:spPr>
            <a:xfrm>
              <a:off x="9664473" y="816338"/>
              <a:ext cx="2594163" cy="2540781"/>
            </a:xfrm>
            <a:custGeom>
              <a:avLst/>
              <a:gdLst>
                <a:gd name="connsiteX0" fmla="*/ 1096849 w 2594163"/>
                <a:gd name="connsiteY0" fmla="*/ 1533 h 2540781"/>
                <a:gd name="connsiteX1" fmla="*/ 1297103 w 2594163"/>
                <a:gd name="connsiteY1" fmla="*/ 112338 h 2540781"/>
                <a:gd name="connsiteX2" fmla="*/ 2482547 w 2594163"/>
                <a:gd name="connsiteY2" fmla="*/ 1602255 h 2540781"/>
                <a:gd name="connsiteX3" fmla="*/ 2594163 w 2594163"/>
                <a:gd name="connsiteY3" fmla="*/ 1742539 h 2540781"/>
                <a:gd name="connsiteX4" fmla="*/ 2594163 w 2594163"/>
                <a:gd name="connsiteY4" fmla="*/ 2125138 h 2540781"/>
                <a:gd name="connsiteX5" fmla="*/ 2556967 w 2594163"/>
                <a:gd name="connsiteY5" fmla="*/ 2164725 h 2540781"/>
                <a:gd name="connsiteX6" fmla="*/ 2411465 w 2594163"/>
                <a:gd name="connsiteY6" fmla="*/ 2228461 h 2540781"/>
                <a:gd name="connsiteX7" fmla="*/ 341159 w 2594163"/>
                <a:gd name="connsiteY7" fmla="*/ 2537387 h 2540781"/>
                <a:gd name="connsiteX8" fmla="*/ 20527 w 2594163"/>
                <a:gd name="connsiteY8" fmla="*/ 2136195 h 2540781"/>
                <a:gd name="connsiteX9" fmla="*/ 789206 w 2594163"/>
                <a:gd name="connsiteY9" fmla="*/ 188126 h 2540781"/>
                <a:gd name="connsiteX10" fmla="*/ 1096849 w 2594163"/>
                <a:gd name="connsiteY10" fmla="*/ 1533 h 2540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594163" h="2540781">
                  <a:moveTo>
                    <a:pt x="1096849" y="1533"/>
                  </a:moveTo>
                  <a:cubicBezTo>
                    <a:pt x="1171584" y="9139"/>
                    <a:pt x="1244300" y="45184"/>
                    <a:pt x="1297103" y="112338"/>
                  </a:cubicBezTo>
                  <a:cubicBezTo>
                    <a:pt x="1297103" y="112338"/>
                    <a:pt x="1297103" y="112338"/>
                    <a:pt x="2482547" y="1602255"/>
                  </a:cubicBezTo>
                  <a:lnTo>
                    <a:pt x="2594163" y="1742539"/>
                  </a:lnTo>
                  <a:lnTo>
                    <a:pt x="2594163" y="2125138"/>
                  </a:lnTo>
                  <a:lnTo>
                    <a:pt x="2556967" y="2164725"/>
                  </a:lnTo>
                  <a:cubicBezTo>
                    <a:pt x="2517521" y="2197076"/>
                    <a:pt x="2468404" y="2219964"/>
                    <a:pt x="2411465" y="2228461"/>
                  </a:cubicBezTo>
                  <a:cubicBezTo>
                    <a:pt x="2411465" y="2228461"/>
                    <a:pt x="2411465" y="2228461"/>
                    <a:pt x="341159" y="2537387"/>
                  </a:cubicBezTo>
                  <a:cubicBezTo>
                    <a:pt x="115680" y="2571033"/>
                    <a:pt x="-61868" y="2348579"/>
                    <a:pt x="20527" y="2136195"/>
                  </a:cubicBezTo>
                  <a:cubicBezTo>
                    <a:pt x="20527" y="2136195"/>
                    <a:pt x="20527" y="2136195"/>
                    <a:pt x="789206" y="188126"/>
                  </a:cubicBezTo>
                  <a:cubicBezTo>
                    <a:pt x="842126" y="55174"/>
                    <a:pt x="972291" y="-11145"/>
                    <a:pt x="1096849" y="1533"/>
                  </a:cubicBezTo>
                  <a:close/>
                </a:path>
              </a:pathLst>
            </a:custGeom>
            <a:solidFill>
              <a:srgbClr val="6C92C0">
                <a:alpha val="66000"/>
              </a:srgbClr>
            </a:solidFill>
            <a:ln>
              <a:noFill/>
            </a:ln>
            <a:effectLst/>
          </p:spPr>
          <p:txBody>
            <a:bodyPr vert="horz" wrap="square" lIns="91440" tIns="45720" rIns="91440" bIns="45720" numCol="1" anchor="t" anchorCtr="0" compatLnSpc="1">
              <a:prstTxWarp prst="textNoShape">
                <a:avLst/>
              </a:prstTxWarp>
              <a:noAutofit/>
            </a:bodyPr>
            <a:lstStyle/>
            <a:p>
              <a:pPr lvl="0"/>
              <a:endParaRPr lang="zh-CN" altLang="en-US">
                <a:solidFill>
                  <a:schemeClr val="tx1"/>
                </a:solidFill>
                <a:cs typeface="+mn-ea"/>
                <a:sym typeface="+mn-lt"/>
              </a:endParaRPr>
            </a:p>
          </p:txBody>
        </p:sp>
        <p:sp>
          <p:nvSpPr>
            <p:cNvPr id="8" name="íş1íḍè">
              <a:extLst>
                <a:ext uri="{FF2B5EF4-FFF2-40B4-BE49-F238E27FC236}">
                  <a16:creationId xmlns="" xmlns:a16="http://schemas.microsoft.com/office/drawing/2014/main" id="{55AC0C0F-4624-4C6B-B828-BF1FB073CE99}"/>
                </a:ext>
              </a:extLst>
            </p:cNvPr>
            <p:cNvSpPr/>
            <p:nvPr/>
          </p:nvSpPr>
          <p:spPr>
            <a:xfrm>
              <a:off x="10394558" y="1098972"/>
              <a:ext cx="2455201" cy="3229398"/>
            </a:xfrm>
            <a:custGeom>
              <a:avLst/>
              <a:gdLst>
                <a:gd name="connsiteX0" fmla="*/ 2455201 w 2455201"/>
                <a:gd name="connsiteY0" fmla="*/ 0 h 3229398"/>
                <a:gd name="connsiteX1" fmla="*/ 2455201 w 2455201"/>
                <a:gd name="connsiteY1" fmla="*/ 3229398 h 3229398"/>
                <a:gd name="connsiteX2" fmla="*/ 1689979 w 2455201"/>
                <a:gd name="connsiteY2" fmla="*/ 3229398 h 3229398"/>
                <a:gd name="connsiteX3" fmla="*/ 1422643 w 2455201"/>
                <a:gd name="connsiteY3" fmla="*/ 3097535 h 3229398"/>
                <a:gd name="connsiteX4" fmla="*/ 364836 w 2455201"/>
                <a:gd name="connsiteY4" fmla="*/ 2575771 h 3229398"/>
                <a:gd name="connsiteX5" fmla="*/ 288058 w 2455201"/>
                <a:gd name="connsiteY5" fmla="*/ 1446658 h 3229398"/>
                <a:gd name="connsiteX6" fmla="*/ 2346818 w 2455201"/>
                <a:gd name="connsiteY6" fmla="*/ 72350 h 3229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55201" h="3229398">
                  <a:moveTo>
                    <a:pt x="2455201" y="0"/>
                  </a:moveTo>
                  <a:lnTo>
                    <a:pt x="2455201" y="3229398"/>
                  </a:lnTo>
                  <a:lnTo>
                    <a:pt x="1689979" y="3229398"/>
                  </a:lnTo>
                  <a:lnTo>
                    <a:pt x="1422643" y="3097535"/>
                  </a:lnTo>
                  <a:cubicBezTo>
                    <a:pt x="1104127" y="2940426"/>
                    <a:pt x="752661" y="2767066"/>
                    <a:pt x="364836" y="2575771"/>
                  </a:cubicBezTo>
                  <a:cubicBezTo>
                    <a:pt x="-85706" y="2353540"/>
                    <a:pt x="-127848" y="1727765"/>
                    <a:pt x="288058" y="1446658"/>
                  </a:cubicBezTo>
                  <a:cubicBezTo>
                    <a:pt x="288058" y="1446658"/>
                    <a:pt x="288058" y="1446658"/>
                    <a:pt x="2346818" y="72350"/>
                  </a:cubicBezTo>
                  <a:close/>
                </a:path>
              </a:pathLst>
            </a:custGeom>
            <a:solidFill>
              <a:srgbClr val="48A2A0">
                <a:alpha val="45000"/>
              </a:srgbClr>
            </a:solidFill>
            <a:ln>
              <a:noFill/>
            </a:ln>
            <a:effectLst/>
          </p:spPr>
          <p:txBody>
            <a:bodyPr vert="horz" wrap="square" lIns="91440" tIns="45720" rIns="91440" bIns="45720" numCol="1" anchor="t" anchorCtr="0" compatLnSpc="1">
              <a:prstTxWarp prst="textNoShape">
                <a:avLst/>
              </a:prstTxWarp>
              <a:noAutofit/>
            </a:bodyPr>
            <a:lstStyle/>
            <a:p>
              <a:pPr lvl="0"/>
              <a:endParaRPr lang="zh-CN" altLang="en-US">
                <a:solidFill>
                  <a:schemeClr val="tx1"/>
                </a:solidFill>
                <a:cs typeface="+mn-ea"/>
                <a:sym typeface="+mn-lt"/>
              </a:endParaRPr>
            </a:p>
          </p:txBody>
        </p:sp>
      </p:grpSp>
      <p:grpSp>
        <p:nvGrpSpPr>
          <p:cNvPr id="9" name="组合 8">
            <a:extLst>
              <a:ext uri="{FF2B5EF4-FFF2-40B4-BE49-F238E27FC236}">
                <a16:creationId xmlns="" xmlns:a16="http://schemas.microsoft.com/office/drawing/2014/main" id="{FE1F7005-2B10-4368-AA6E-018679BDEE0B}"/>
              </a:ext>
            </a:extLst>
          </p:cNvPr>
          <p:cNvGrpSpPr/>
          <p:nvPr/>
        </p:nvGrpSpPr>
        <p:grpSpPr>
          <a:xfrm rot="10800000">
            <a:off x="8987550" y="-577027"/>
            <a:ext cx="3204450" cy="4893654"/>
            <a:chOff x="-15240" y="3375944"/>
            <a:chExt cx="3204450" cy="4893654"/>
          </a:xfrm>
        </p:grpSpPr>
        <p:sp>
          <p:nvSpPr>
            <p:cNvPr id="10" name="íSliḑè">
              <a:extLst>
                <a:ext uri="{FF2B5EF4-FFF2-40B4-BE49-F238E27FC236}">
                  <a16:creationId xmlns="" xmlns:a16="http://schemas.microsoft.com/office/drawing/2014/main" id="{65E39635-9DFC-4AC7-A50B-0A92512C80DD}"/>
                </a:ext>
              </a:extLst>
            </p:cNvPr>
            <p:cNvSpPr/>
            <p:nvPr/>
          </p:nvSpPr>
          <p:spPr>
            <a:xfrm>
              <a:off x="-15240" y="3375944"/>
              <a:ext cx="3204450" cy="3482057"/>
            </a:xfrm>
            <a:custGeom>
              <a:avLst/>
              <a:gdLst>
                <a:gd name="connsiteX0" fmla="*/ 0 w 3204450"/>
                <a:gd name="connsiteY0" fmla="*/ 0 h 3482057"/>
                <a:gd name="connsiteX1" fmla="*/ 45983 w 3204450"/>
                <a:gd name="connsiteY1" fmla="*/ 11609 h 3482057"/>
                <a:gd name="connsiteX2" fmla="*/ 334914 w 3204450"/>
                <a:gd name="connsiteY2" fmla="*/ 204539 h 3482057"/>
                <a:gd name="connsiteX3" fmla="*/ 3098684 w 3204450"/>
                <a:gd name="connsiteY3" fmla="*/ 3361253 h 3482057"/>
                <a:gd name="connsiteX4" fmla="*/ 3204450 w 3204450"/>
                <a:gd name="connsiteY4" fmla="*/ 3482057 h 3482057"/>
                <a:gd name="connsiteX5" fmla="*/ 0 w 3204450"/>
                <a:gd name="connsiteY5" fmla="*/ 3482057 h 3482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04450" h="3482057">
                  <a:moveTo>
                    <a:pt x="0" y="0"/>
                  </a:moveTo>
                  <a:lnTo>
                    <a:pt x="45983" y="11609"/>
                  </a:lnTo>
                  <a:cubicBezTo>
                    <a:pt x="152616" y="46096"/>
                    <a:pt x="252790" y="109642"/>
                    <a:pt x="334914" y="204539"/>
                  </a:cubicBezTo>
                  <a:cubicBezTo>
                    <a:pt x="334914" y="204539"/>
                    <a:pt x="334914" y="204539"/>
                    <a:pt x="3098684" y="3361253"/>
                  </a:cubicBezTo>
                  <a:lnTo>
                    <a:pt x="3204450" y="3482057"/>
                  </a:lnTo>
                  <a:lnTo>
                    <a:pt x="0" y="3482057"/>
                  </a:lnTo>
                  <a:close/>
                </a:path>
              </a:pathLst>
            </a:custGeom>
            <a:solidFill>
              <a:srgbClr val="6C92C0">
                <a:alpha val="5000"/>
              </a:srgbClr>
            </a:solidFill>
            <a:ln>
              <a:noFill/>
            </a:ln>
            <a:effectLst/>
          </p:spPr>
          <p:txBody>
            <a:bodyPr vert="horz" wrap="square" lIns="91440" tIns="45720" rIns="91440" bIns="45720" numCol="1" anchor="t" anchorCtr="0" compatLnSpc="1">
              <a:prstTxWarp prst="textNoShape">
                <a:avLst/>
              </a:prstTxWarp>
              <a:noAutofit/>
            </a:bodyPr>
            <a:lstStyle/>
            <a:p>
              <a:pPr lvl="0"/>
              <a:endParaRPr lang="zh-CN" altLang="en-US">
                <a:solidFill>
                  <a:schemeClr val="tx1"/>
                </a:solidFill>
                <a:cs typeface="+mn-ea"/>
                <a:sym typeface="+mn-lt"/>
              </a:endParaRPr>
            </a:p>
          </p:txBody>
        </p:sp>
        <p:sp>
          <p:nvSpPr>
            <p:cNvPr id="11" name="íš1ïḋe">
              <a:extLst>
                <a:ext uri="{FF2B5EF4-FFF2-40B4-BE49-F238E27FC236}">
                  <a16:creationId xmlns="" xmlns:a16="http://schemas.microsoft.com/office/drawing/2014/main" id="{29907E5A-31DB-40A8-AA8D-93D6CA6C1A9A}"/>
                </a:ext>
              </a:extLst>
            </p:cNvPr>
            <p:cNvSpPr/>
            <p:nvPr/>
          </p:nvSpPr>
          <p:spPr>
            <a:xfrm>
              <a:off x="1" y="3977746"/>
              <a:ext cx="1366989" cy="4291852"/>
            </a:xfrm>
            <a:custGeom>
              <a:avLst/>
              <a:gdLst>
                <a:gd name="connsiteX0" fmla="*/ 899007 w 1366989"/>
                <a:gd name="connsiteY0" fmla="*/ 633 h 4291852"/>
                <a:gd name="connsiteX1" fmla="*/ 1343821 w 1366989"/>
                <a:gd name="connsiteY1" fmla="*/ 639191 h 4291852"/>
                <a:gd name="connsiteX2" fmla="*/ 316803 w 1366989"/>
                <a:gd name="connsiteY2" fmla="*/ 3970163 h 4291852"/>
                <a:gd name="connsiteX3" fmla="*/ 14549 w 1366989"/>
                <a:gd name="connsiteY3" fmla="*/ 4287566 h 4291852"/>
                <a:gd name="connsiteX4" fmla="*/ 0 w 1366989"/>
                <a:gd name="connsiteY4" fmla="*/ 4291852 h 4291852"/>
                <a:gd name="connsiteX5" fmla="*/ 0 w 1366989"/>
                <a:gd name="connsiteY5" fmla="*/ 186094 h 4291852"/>
                <a:gd name="connsiteX6" fmla="*/ 164343 w 1366989"/>
                <a:gd name="connsiteY6" fmla="*/ 148686 h 4291852"/>
                <a:gd name="connsiteX7" fmla="*/ 762612 w 1366989"/>
                <a:gd name="connsiteY7" fmla="*/ 12505 h 4291852"/>
                <a:gd name="connsiteX8" fmla="*/ 899007 w 1366989"/>
                <a:gd name="connsiteY8" fmla="*/ 633 h 42918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66989" h="4291852">
                  <a:moveTo>
                    <a:pt x="899007" y="633"/>
                  </a:moveTo>
                  <a:cubicBezTo>
                    <a:pt x="1208404" y="16359"/>
                    <a:pt x="1443395" y="322717"/>
                    <a:pt x="1343821" y="639191"/>
                  </a:cubicBezTo>
                  <a:cubicBezTo>
                    <a:pt x="1343821" y="639191"/>
                    <a:pt x="1343821" y="639191"/>
                    <a:pt x="316803" y="3970163"/>
                  </a:cubicBezTo>
                  <a:cubicBezTo>
                    <a:pt x="267015" y="4128400"/>
                    <a:pt x="151065" y="4237937"/>
                    <a:pt x="14549" y="4287566"/>
                  </a:cubicBezTo>
                  <a:lnTo>
                    <a:pt x="0" y="4291852"/>
                  </a:lnTo>
                  <a:lnTo>
                    <a:pt x="0" y="186094"/>
                  </a:lnTo>
                  <a:lnTo>
                    <a:pt x="164343" y="148686"/>
                  </a:lnTo>
                  <a:cubicBezTo>
                    <a:pt x="351042" y="106189"/>
                    <a:pt x="550189" y="60858"/>
                    <a:pt x="762612" y="12505"/>
                  </a:cubicBezTo>
                  <a:cubicBezTo>
                    <a:pt x="809090" y="2071"/>
                    <a:pt x="854808" y="-1613"/>
                    <a:pt x="899007" y="633"/>
                  </a:cubicBezTo>
                  <a:close/>
                </a:path>
              </a:pathLst>
            </a:custGeom>
            <a:solidFill>
              <a:srgbClr val="6C92C0">
                <a:alpha val="78000"/>
              </a:srgbClr>
            </a:solidFill>
            <a:ln>
              <a:noFill/>
            </a:ln>
            <a:effectLst/>
          </p:spPr>
          <p:txBody>
            <a:bodyPr vert="horz" wrap="square" lIns="91440" tIns="45720" rIns="91440" bIns="45720" numCol="1" anchor="t" anchorCtr="0" compatLnSpc="1">
              <a:prstTxWarp prst="textNoShape">
                <a:avLst/>
              </a:prstTxWarp>
              <a:noAutofit/>
            </a:bodyPr>
            <a:lstStyle/>
            <a:p>
              <a:pPr lvl="0"/>
              <a:endParaRPr lang="zh-CN" altLang="en-US">
                <a:solidFill>
                  <a:schemeClr val="tx1"/>
                </a:solidFill>
                <a:cs typeface="+mn-ea"/>
                <a:sym typeface="+mn-lt"/>
              </a:endParaRPr>
            </a:p>
          </p:txBody>
        </p:sp>
        <p:sp>
          <p:nvSpPr>
            <p:cNvPr id="12" name="iṡḻiďè">
              <a:extLst>
                <a:ext uri="{FF2B5EF4-FFF2-40B4-BE49-F238E27FC236}">
                  <a16:creationId xmlns="" xmlns:a16="http://schemas.microsoft.com/office/drawing/2014/main" id="{1F967B35-9443-49EB-84D0-6748AC279B08}"/>
                </a:ext>
              </a:extLst>
            </p:cNvPr>
            <p:cNvSpPr>
              <a:spLocks/>
            </p:cNvSpPr>
            <p:nvPr/>
          </p:nvSpPr>
          <p:spPr bwMode="auto">
            <a:xfrm rot="17341789">
              <a:off x="632431" y="4600824"/>
              <a:ext cx="1191816" cy="1032298"/>
            </a:xfrm>
            <a:custGeom>
              <a:avLst/>
              <a:gdLst>
                <a:gd name="T0" fmla="*/ 504 w 1231"/>
                <a:gd name="T1" fmla="*/ 86 h 1067"/>
                <a:gd name="T2" fmla="*/ 49 w 1231"/>
                <a:gd name="T3" fmla="*/ 874 h 1067"/>
                <a:gd name="T4" fmla="*/ 161 w 1231"/>
                <a:gd name="T5" fmla="*/ 1067 h 1067"/>
                <a:gd name="T6" fmla="*/ 1070 w 1231"/>
                <a:gd name="T7" fmla="*/ 1067 h 1067"/>
                <a:gd name="T8" fmla="*/ 1182 w 1231"/>
                <a:gd name="T9" fmla="*/ 874 h 1067"/>
                <a:gd name="T10" fmla="*/ 727 w 1231"/>
                <a:gd name="T11" fmla="*/ 86 h 1067"/>
                <a:gd name="T12" fmla="*/ 504 w 1231"/>
                <a:gd name="T13" fmla="*/ 86 h 1067"/>
              </a:gdLst>
              <a:ahLst/>
              <a:cxnLst>
                <a:cxn ang="0">
                  <a:pos x="T0" y="T1"/>
                </a:cxn>
                <a:cxn ang="0">
                  <a:pos x="T2" y="T3"/>
                </a:cxn>
                <a:cxn ang="0">
                  <a:pos x="T4" y="T5"/>
                </a:cxn>
                <a:cxn ang="0">
                  <a:pos x="T6" y="T7"/>
                </a:cxn>
                <a:cxn ang="0">
                  <a:pos x="T8" y="T9"/>
                </a:cxn>
                <a:cxn ang="0">
                  <a:pos x="T10" y="T11"/>
                </a:cxn>
                <a:cxn ang="0">
                  <a:pos x="T12" y="T13"/>
                </a:cxn>
              </a:cxnLst>
              <a:rect l="0" t="0" r="r" b="b"/>
              <a:pathLst>
                <a:path w="1231" h="1067">
                  <a:moveTo>
                    <a:pt x="504" y="86"/>
                  </a:moveTo>
                  <a:cubicBezTo>
                    <a:pt x="49" y="874"/>
                    <a:pt x="49" y="874"/>
                    <a:pt x="49" y="874"/>
                  </a:cubicBezTo>
                  <a:cubicBezTo>
                    <a:pt x="0" y="960"/>
                    <a:pt x="62" y="1067"/>
                    <a:pt x="161" y="1067"/>
                  </a:cubicBezTo>
                  <a:cubicBezTo>
                    <a:pt x="1070" y="1067"/>
                    <a:pt x="1070" y="1067"/>
                    <a:pt x="1070" y="1067"/>
                  </a:cubicBezTo>
                  <a:cubicBezTo>
                    <a:pt x="1170" y="1067"/>
                    <a:pt x="1231" y="960"/>
                    <a:pt x="1182" y="874"/>
                  </a:cubicBezTo>
                  <a:cubicBezTo>
                    <a:pt x="727" y="86"/>
                    <a:pt x="727" y="86"/>
                    <a:pt x="727" y="86"/>
                  </a:cubicBezTo>
                  <a:cubicBezTo>
                    <a:pt x="678" y="0"/>
                    <a:pt x="554" y="0"/>
                    <a:pt x="504" y="86"/>
                  </a:cubicBezTo>
                  <a:close/>
                </a:path>
              </a:pathLst>
            </a:custGeom>
            <a:solidFill>
              <a:srgbClr val="48A2A0">
                <a:alpha val="68000"/>
              </a:srgbClr>
            </a:solidFill>
            <a:ln>
              <a:noFill/>
            </a:ln>
            <a:effectLst/>
          </p:spPr>
          <p:txBody>
            <a:bodyPr vert="horz" wrap="square" lIns="91440" tIns="45720" rIns="91440" bIns="45720" numCol="1" anchor="t" anchorCtr="0" compatLnSpc="1">
              <a:prstTxWarp prst="textNoShape">
                <a:avLst/>
              </a:prstTxWarp>
            </a:bodyPr>
            <a:lstStyle/>
            <a:p>
              <a:endParaRPr lang="zh-CN" altLang="en-US" sz="1800">
                <a:cs typeface="+mn-ea"/>
                <a:sym typeface="+mn-lt"/>
              </a:endParaRPr>
            </a:p>
          </p:txBody>
        </p:sp>
      </p:grpSp>
      <p:grpSp>
        <p:nvGrpSpPr>
          <p:cNvPr id="13" name="组合 12"/>
          <p:cNvGrpSpPr/>
          <p:nvPr/>
        </p:nvGrpSpPr>
        <p:grpSpPr>
          <a:xfrm rot="10800000">
            <a:off x="133732" y="123433"/>
            <a:ext cx="1010103" cy="857396"/>
            <a:chOff x="-39567" y="0"/>
            <a:chExt cx="1677745" cy="1424104"/>
          </a:xfrm>
        </p:grpSpPr>
        <p:sp>
          <p:nvSpPr>
            <p:cNvPr id="14" name="iṡḻiďè"/>
            <p:cNvSpPr>
              <a:spLocks/>
            </p:cNvSpPr>
            <p:nvPr/>
          </p:nvSpPr>
          <p:spPr bwMode="auto">
            <a:xfrm rot="16200000">
              <a:off x="435146" y="139193"/>
              <a:ext cx="1289315" cy="1116748"/>
            </a:xfrm>
            <a:custGeom>
              <a:avLst/>
              <a:gdLst>
                <a:gd name="T0" fmla="*/ 504 w 1231"/>
                <a:gd name="T1" fmla="*/ 86 h 1067"/>
                <a:gd name="T2" fmla="*/ 49 w 1231"/>
                <a:gd name="T3" fmla="*/ 874 h 1067"/>
                <a:gd name="T4" fmla="*/ 161 w 1231"/>
                <a:gd name="T5" fmla="*/ 1067 h 1067"/>
                <a:gd name="T6" fmla="*/ 1070 w 1231"/>
                <a:gd name="T7" fmla="*/ 1067 h 1067"/>
                <a:gd name="T8" fmla="*/ 1182 w 1231"/>
                <a:gd name="T9" fmla="*/ 874 h 1067"/>
                <a:gd name="T10" fmla="*/ 727 w 1231"/>
                <a:gd name="T11" fmla="*/ 86 h 1067"/>
                <a:gd name="T12" fmla="*/ 504 w 1231"/>
                <a:gd name="T13" fmla="*/ 86 h 1067"/>
              </a:gdLst>
              <a:ahLst/>
              <a:cxnLst>
                <a:cxn ang="0">
                  <a:pos x="T0" y="T1"/>
                </a:cxn>
                <a:cxn ang="0">
                  <a:pos x="T2" y="T3"/>
                </a:cxn>
                <a:cxn ang="0">
                  <a:pos x="T4" y="T5"/>
                </a:cxn>
                <a:cxn ang="0">
                  <a:pos x="T6" y="T7"/>
                </a:cxn>
                <a:cxn ang="0">
                  <a:pos x="T8" y="T9"/>
                </a:cxn>
                <a:cxn ang="0">
                  <a:pos x="T10" y="T11"/>
                </a:cxn>
                <a:cxn ang="0">
                  <a:pos x="T12" y="T13"/>
                </a:cxn>
              </a:cxnLst>
              <a:rect l="0" t="0" r="r" b="b"/>
              <a:pathLst>
                <a:path w="1231" h="1067">
                  <a:moveTo>
                    <a:pt x="504" y="86"/>
                  </a:moveTo>
                  <a:cubicBezTo>
                    <a:pt x="49" y="874"/>
                    <a:pt x="49" y="874"/>
                    <a:pt x="49" y="874"/>
                  </a:cubicBezTo>
                  <a:cubicBezTo>
                    <a:pt x="0" y="960"/>
                    <a:pt x="62" y="1067"/>
                    <a:pt x="161" y="1067"/>
                  </a:cubicBezTo>
                  <a:cubicBezTo>
                    <a:pt x="1070" y="1067"/>
                    <a:pt x="1070" y="1067"/>
                    <a:pt x="1070" y="1067"/>
                  </a:cubicBezTo>
                  <a:cubicBezTo>
                    <a:pt x="1170" y="1067"/>
                    <a:pt x="1231" y="960"/>
                    <a:pt x="1182" y="874"/>
                  </a:cubicBezTo>
                  <a:cubicBezTo>
                    <a:pt x="727" y="86"/>
                    <a:pt x="727" y="86"/>
                    <a:pt x="727" y="86"/>
                  </a:cubicBezTo>
                  <a:cubicBezTo>
                    <a:pt x="678" y="0"/>
                    <a:pt x="554" y="0"/>
                    <a:pt x="504" y="86"/>
                  </a:cubicBezTo>
                  <a:close/>
                </a:path>
              </a:pathLst>
            </a:custGeom>
            <a:solidFill>
              <a:srgbClr val="6C92C0">
                <a:alpha val="68000"/>
              </a:srgbClr>
            </a:solidFill>
            <a:ln>
              <a:noFill/>
            </a:ln>
            <a:effectLst/>
          </p:spPr>
          <p:txBody>
            <a:bodyPr vert="horz" wrap="square" lIns="91440" tIns="45720" rIns="91440" bIns="45720" numCol="1" anchor="t" anchorCtr="0" compatLnSpc="1">
              <a:prstTxWarp prst="textNoShape">
                <a:avLst/>
              </a:prstTxWarp>
            </a:bodyPr>
            <a:lstStyle/>
            <a:p>
              <a:endParaRPr lang="zh-CN" altLang="en-US" sz="1800">
                <a:cs typeface="+mn-ea"/>
                <a:sym typeface="+mn-lt"/>
              </a:endParaRPr>
            </a:p>
          </p:txBody>
        </p:sp>
        <p:sp>
          <p:nvSpPr>
            <p:cNvPr id="15" name="iṡḻiďè"/>
            <p:cNvSpPr>
              <a:spLocks/>
            </p:cNvSpPr>
            <p:nvPr/>
          </p:nvSpPr>
          <p:spPr bwMode="auto">
            <a:xfrm rot="16200000">
              <a:off x="-134871" y="95304"/>
              <a:ext cx="1424104" cy="1233496"/>
            </a:xfrm>
            <a:custGeom>
              <a:avLst/>
              <a:gdLst>
                <a:gd name="T0" fmla="*/ 504 w 1231"/>
                <a:gd name="T1" fmla="*/ 86 h 1067"/>
                <a:gd name="T2" fmla="*/ 49 w 1231"/>
                <a:gd name="T3" fmla="*/ 874 h 1067"/>
                <a:gd name="T4" fmla="*/ 161 w 1231"/>
                <a:gd name="T5" fmla="*/ 1067 h 1067"/>
                <a:gd name="T6" fmla="*/ 1070 w 1231"/>
                <a:gd name="T7" fmla="*/ 1067 h 1067"/>
                <a:gd name="T8" fmla="*/ 1182 w 1231"/>
                <a:gd name="T9" fmla="*/ 874 h 1067"/>
                <a:gd name="T10" fmla="*/ 727 w 1231"/>
                <a:gd name="T11" fmla="*/ 86 h 1067"/>
                <a:gd name="T12" fmla="*/ 504 w 1231"/>
                <a:gd name="T13" fmla="*/ 86 h 1067"/>
              </a:gdLst>
              <a:ahLst/>
              <a:cxnLst>
                <a:cxn ang="0">
                  <a:pos x="T0" y="T1"/>
                </a:cxn>
                <a:cxn ang="0">
                  <a:pos x="T2" y="T3"/>
                </a:cxn>
                <a:cxn ang="0">
                  <a:pos x="T4" y="T5"/>
                </a:cxn>
                <a:cxn ang="0">
                  <a:pos x="T6" y="T7"/>
                </a:cxn>
                <a:cxn ang="0">
                  <a:pos x="T8" y="T9"/>
                </a:cxn>
                <a:cxn ang="0">
                  <a:pos x="T10" y="T11"/>
                </a:cxn>
                <a:cxn ang="0">
                  <a:pos x="T12" y="T13"/>
                </a:cxn>
              </a:cxnLst>
              <a:rect l="0" t="0" r="r" b="b"/>
              <a:pathLst>
                <a:path w="1231" h="1067">
                  <a:moveTo>
                    <a:pt x="504" y="86"/>
                  </a:moveTo>
                  <a:cubicBezTo>
                    <a:pt x="49" y="874"/>
                    <a:pt x="49" y="874"/>
                    <a:pt x="49" y="874"/>
                  </a:cubicBezTo>
                  <a:cubicBezTo>
                    <a:pt x="0" y="960"/>
                    <a:pt x="62" y="1067"/>
                    <a:pt x="161" y="1067"/>
                  </a:cubicBezTo>
                  <a:cubicBezTo>
                    <a:pt x="1070" y="1067"/>
                    <a:pt x="1070" y="1067"/>
                    <a:pt x="1070" y="1067"/>
                  </a:cubicBezTo>
                  <a:cubicBezTo>
                    <a:pt x="1170" y="1067"/>
                    <a:pt x="1231" y="960"/>
                    <a:pt x="1182" y="874"/>
                  </a:cubicBezTo>
                  <a:cubicBezTo>
                    <a:pt x="727" y="86"/>
                    <a:pt x="727" y="86"/>
                    <a:pt x="727" y="86"/>
                  </a:cubicBezTo>
                  <a:cubicBezTo>
                    <a:pt x="678" y="0"/>
                    <a:pt x="554" y="0"/>
                    <a:pt x="504" y="86"/>
                  </a:cubicBezTo>
                  <a:close/>
                </a:path>
              </a:pathLst>
            </a:custGeom>
            <a:solidFill>
              <a:srgbClr val="48A2A0">
                <a:alpha val="68000"/>
              </a:srgbClr>
            </a:solidFill>
            <a:ln>
              <a:noFill/>
            </a:ln>
            <a:effectLst/>
          </p:spPr>
          <p:txBody>
            <a:bodyPr vert="horz" wrap="square" lIns="91440" tIns="45720" rIns="91440" bIns="45720" numCol="1" anchor="t" anchorCtr="0" compatLnSpc="1">
              <a:prstTxWarp prst="textNoShape">
                <a:avLst/>
              </a:prstTxWarp>
            </a:bodyPr>
            <a:lstStyle/>
            <a:p>
              <a:endParaRPr lang="zh-CN" altLang="en-US" sz="1800">
                <a:cs typeface="+mn-ea"/>
                <a:sym typeface="+mn-lt"/>
              </a:endParaRPr>
            </a:p>
          </p:txBody>
        </p:sp>
      </p:grpSp>
      <p:sp>
        <p:nvSpPr>
          <p:cNvPr id="16" name="矩形 15"/>
          <p:cNvSpPr/>
          <p:nvPr/>
        </p:nvSpPr>
        <p:spPr>
          <a:xfrm>
            <a:off x="1438275" y="314325"/>
            <a:ext cx="3143250" cy="369332"/>
          </a:xfrm>
          <a:prstGeom prst="rect">
            <a:avLst/>
          </a:prstGeom>
        </p:spPr>
        <p:txBody>
          <a:bodyPr wrap="square">
            <a:spAutoFit/>
          </a:bodyPr>
          <a:lstStyle/>
          <a:p>
            <a:r>
              <a:rPr lang="zh-CN" altLang="en-US" spc="300" dirty="0" smtClean="0">
                <a:solidFill>
                  <a:schemeClr val="tx2"/>
                </a:solidFill>
                <a:cs typeface="+mn-ea"/>
                <a:sym typeface="+mn-lt"/>
              </a:rPr>
              <a:t>绩效自评表</a:t>
            </a:r>
            <a:r>
              <a:rPr lang="en-US" altLang="zh-CN" spc="300" dirty="0" smtClean="0">
                <a:solidFill>
                  <a:schemeClr val="tx2"/>
                </a:solidFill>
                <a:cs typeface="+mn-ea"/>
                <a:sym typeface="+mn-lt"/>
              </a:rPr>
              <a:t>—</a:t>
            </a:r>
            <a:r>
              <a:rPr lang="zh-CN" altLang="en-US" spc="300" dirty="0" smtClean="0">
                <a:solidFill>
                  <a:schemeClr val="tx2"/>
                </a:solidFill>
                <a:cs typeface="+mn-ea"/>
                <a:sym typeface="+mn-lt"/>
              </a:rPr>
              <a:t>产出指标</a:t>
            </a:r>
            <a:endParaRPr lang="zh-CN" altLang="en-US" spc="300" dirty="0">
              <a:solidFill>
                <a:schemeClr val="tx2"/>
              </a:solidFill>
              <a:cs typeface="+mn-ea"/>
              <a:sym typeface="+mn-lt"/>
            </a:endParaRPr>
          </a:p>
        </p:txBody>
      </p:sp>
      <p:sp>
        <p:nvSpPr>
          <p:cNvPr id="17" name="TextBox 16"/>
          <p:cNvSpPr txBox="1"/>
          <p:nvPr/>
        </p:nvSpPr>
        <p:spPr>
          <a:xfrm>
            <a:off x="2095499" y="2857500"/>
            <a:ext cx="6677025" cy="3077766"/>
          </a:xfrm>
          <a:prstGeom prst="rect">
            <a:avLst/>
          </a:prstGeom>
          <a:noFill/>
        </p:spPr>
        <p:txBody>
          <a:bodyPr wrap="square" rtlCol="0">
            <a:spAutoFit/>
          </a:bodyPr>
          <a:lstStyle/>
          <a:p>
            <a:r>
              <a:rPr lang="zh-CN" altLang="zh-CN" sz="1600" b="1" dirty="0">
                <a:latin typeface="仿宋" panose="02010609060101010101" pitchFamily="49" charset="-122"/>
                <a:ea typeface="仿宋" panose="02010609060101010101" pitchFamily="49" charset="-122"/>
              </a:rPr>
              <a:t>（</a:t>
            </a:r>
            <a:r>
              <a:rPr lang="en-US" altLang="zh-CN" sz="1600" b="1" dirty="0">
                <a:latin typeface="仿宋" panose="02010609060101010101" pitchFamily="49" charset="-122"/>
                <a:ea typeface="仿宋" panose="02010609060101010101" pitchFamily="49" charset="-122"/>
              </a:rPr>
              <a:t>1</a:t>
            </a:r>
            <a:r>
              <a:rPr lang="zh-CN" altLang="zh-CN" sz="1600" b="1" dirty="0">
                <a:latin typeface="仿宋" panose="02010609060101010101" pitchFamily="49" charset="-122"/>
                <a:ea typeface="仿宋" panose="02010609060101010101" pitchFamily="49" charset="-122"/>
              </a:rPr>
              <a:t>）数量指标</a:t>
            </a:r>
            <a:endParaRPr lang="zh-CN" altLang="zh-CN" sz="1600" dirty="0">
              <a:latin typeface="仿宋" panose="02010609060101010101" pitchFamily="49" charset="-122"/>
              <a:ea typeface="仿宋" panose="02010609060101010101" pitchFamily="49" charset="-122"/>
            </a:endParaRPr>
          </a:p>
          <a:p>
            <a:r>
              <a:rPr lang="en-US" altLang="zh-CN" sz="1600" dirty="0" smtClean="0">
                <a:latin typeface="仿宋" panose="02010609060101010101" pitchFamily="49" charset="-122"/>
                <a:ea typeface="仿宋" panose="02010609060101010101" pitchFamily="49" charset="-122"/>
              </a:rPr>
              <a:t>     </a:t>
            </a:r>
            <a:r>
              <a:rPr lang="zh-CN" altLang="zh-CN" sz="1600" dirty="0" smtClean="0">
                <a:latin typeface="仿宋" panose="02010609060101010101" pitchFamily="49" charset="-122"/>
                <a:ea typeface="仿宋" panose="02010609060101010101" pitchFamily="49" charset="-122"/>
              </a:rPr>
              <a:t>数量指标</a:t>
            </a:r>
            <a:r>
              <a:rPr lang="zh-CN" altLang="zh-CN" sz="1600" dirty="0">
                <a:latin typeface="仿宋" panose="02010609060101010101" pitchFamily="49" charset="-122"/>
                <a:ea typeface="仿宋" panose="02010609060101010101" pitchFamily="49" charset="-122"/>
              </a:rPr>
              <a:t>指的是项目计划完成的指标或服务数量。数量指标一可以按项目资金用于购买的货物、服务等的</a:t>
            </a:r>
            <a:r>
              <a:rPr lang="zh-CN" altLang="zh-CN" sz="1600" b="1" dirty="0">
                <a:latin typeface="仿宋" panose="02010609060101010101" pitchFamily="49" charset="-122"/>
                <a:ea typeface="仿宋" panose="02010609060101010101" pitchFamily="49" charset="-122"/>
              </a:rPr>
              <a:t>数量</a:t>
            </a:r>
            <a:r>
              <a:rPr lang="zh-CN" altLang="zh-CN" sz="1600" dirty="0">
                <a:latin typeface="仿宋" panose="02010609060101010101" pitchFamily="49" charset="-122"/>
                <a:ea typeface="仿宋" panose="02010609060101010101" pitchFamily="49" charset="-122"/>
              </a:rPr>
              <a:t>，如设备购置数量、补贴人数等；二是可以按照项目的</a:t>
            </a:r>
            <a:r>
              <a:rPr lang="zh-CN" altLang="zh-CN" sz="1600" b="1" dirty="0">
                <a:latin typeface="仿宋" panose="02010609060101010101" pitchFamily="49" charset="-122"/>
                <a:ea typeface="仿宋" panose="02010609060101010101" pitchFamily="49" charset="-122"/>
              </a:rPr>
              <a:t>主要内容编制</a:t>
            </a:r>
            <a:r>
              <a:rPr lang="zh-CN" altLang="zh-CN" sz="1600" dirty="0">
                <a:latin typeface="仿宋" panose="02010609060101010101" pitchFamily="49" charset="-122"/>
                <a:ea typeface="仿宋" panose="02010609060101010101" pitchFamily="49" charset="-122"/>
              </a:rPr>
              <a:t>，如活动场次、建筑装修面积等。指标不必面面俱到，应聚焦重点，一般项目编制</a:t>
            </a:r>
            <a:r>
              <a:rPr lang="en-US" altLang="zh-CN" sz="1600" dirty="0">
                <a:latin typeface="仿宋" panose="02010609060101010101" pitchFamily="49" charset="-122"/>
                <a:ea typeface="仿宋" panose="02010609060101010101" pitchFamily="49" charset="-122"/>
              </a:rPr>
              <a:t> 3-5 </a:t>
            </a:r>
            <a:r>
              <a:rPr lang="zh-CN" altLang="zh-CN" sz="1600" dirty="0">
                <a:latin typeface="仿宋" panose="02010609060101010101" pitchFamily="49" charset="-122"/>
                <a:ea typeface="仿宋" panose="02010609060101010101" pitchFamily="49" charset="-122"/>
              </a:rPr>
              <a:t>个数量指标即可，特别复杂或简单的项目可以适当增减。</a:t>
            </a:r>
          </a:p>
          <a:p>
            <a:r>
              <a:rPr lang="zh-CN" altLang="zh-CN" sz="1600" dirty="0">
                <a:latin typeface="仿宋" panose="02010609060101010101" pitchFamily="49" charset="-122"/>
                <a:ea typeface="仿宋" panose="02010609060101010101" pitchFamily="49" charset="-122"/>
              </a:rPr>
              <a:t>比如：</a:t>
            </a:r>
            <a:r>
              <a:rPr lang="en-US" altLang="zh-CN" sz="1600" dirty="0">
                <a:latin typeface="仿宋" panose="02010609060101010101" pitchFamily="49" charset="-122"/>
                <a:ea typeface="仿宋" panose="02010609060101010101" pitchFamily="49" charset="-122"/>
              </a:rPr>
              <a:t>1</a:t>
            </a:r>
            <a:r>
              <a:rPr lang="zh-CN" altLang="zh-CN" sz="1600" dirty="0">
                <a:latin typeface="仿宋" panose="02010609060101010101" pitchFamily="49" charset="-122"/>
                <a:ea typeface="仿宋" panose="02010609060101010101" pitchFamily="49" charset="-122"/>
              </a:rPr>
              <a:t>、活动类项目 </a:t>
            </a:r>
            <a:r>
              <a:rPr lang="en-US" altLang="zh-CN" sz="1600" dirty="0" smtClean="0">
                <a:latin typeface="仿宋" panose="02010609060101010101" pitchFamily="49" charset="-122"/>
                <a:ea typeface="仿宋" panose="02010609060101010101" pitchFamily="49" charset="-122"/>
              </a:rPr>
              <a:t>  </a:t>
            </a:r>
            <a:r>
              <a:rPr lang="zh-CN" altLang="zh-CN" sz="1600" dirty="0" smtClean="0">
                <a:latin typeface="仿宋" panose="02010609060101010101" pitchFamily="49" charset="-122"/>
                <a:ea typeface="仿宋" panose="02010609060101010101" pitchFamily="49" charset="-122"/>
              </a:rPr>
              <a:t>活动</a:t>
            </a:r>
            <a:r>
              <a:rPr lang="zh-CN" altLang="zh-CN" sz="1600" dirty="0">
                <a:latin typeface="仿宋" panose="02010609060101010101" pitchFamily="49" charset="-122"/>
                <a:ea typeface="仿宋" panose="02010609060101010101" pitchFamily="49" charset="-122"/>
              </a:rPr>
              <a:t>场次 </a:t>
            </a:r>
            <a:r>
              <a:rPr lang="en-US" altLang="zh-CN" sz="1600" dirty="0" smtClean="0">
                <a:latin typeface="仿宋" panose="02010609060101010101" pitchFamily="49" charset="-122"/>
                <a:ea typeface="仿宋" panose="02010609060101010101" pitchFamily="49" charset="-122"/>
              </a:rPr>
              <a:t>     </a:t>
            </a:r>
            <a:r>
              <a:rPr lang="zh-CN" altLang="zh-CN" sz="1600" dirty="0" smtClean="0">
                <a:latin typeface="仿宋" panose="02010609060101010101" pitchFamily="49" charset="-122"/>
                <a:ea typeface="仿宋" panose="02010609060101010101" pitchFamily="49" charset="-122"/>
              </a:rPr>
              <a:t>几</a:t>
            </a:r>
            <a:r>
              <a:rPr lang="zh-CN" altLang="zh-CN" sz="1600" dirty="0">
                <a:latin typeface="仿宋" panose="02010609060101010101" pitchFamily="49" charset="-122"/>
                <a:ea typeface="仿宋" panose="02010609060101010101" pitchFamily="49" charset="-122"/>
              </a:rPr>
              <a:t>场</a:t>
            </a:r>
            <a:r>
              <a:rPr lang="en-US" altLang="zh-CN" sz="1600" dirty="0">
                <a:latin typeface="仿宋" panose="02010609060101010101" pitchFamily="49" charset="-122"/>
                <a:ea typeface="仿宋" panose="02010609060101010101" pitchFamily="49" charset="-122"/>
              </a:rPr>
              <a:t>   </a:t>
            </a:r>
            <a:endParaRPr lang="zh-CN" altLang="zh-CN" sz="1600" dirty="0">
              <a:latin typeface="仿宋" panose="02010609060101010101" pitchFamily="49" charset="-122"/>
              <a:ea typeface="仿宋" panose="02010609060101010101" pitchFamily="49" charset="-122"/>
            </a:endParaRPr>
          </a:p>
          <a:p>
            <a:r>
              <a:rPr lang="en-US" altLang="zh-CN" sz="1600" dirty="0" smtClean="0">
                <a:latin typeface="仿宋" panose="02010609060101010101" pitchFamily="49" charset="-122"/>
                <a:ea typeface="仿宋" panose="02010609060101010101" pitchFamily="49" charset="-122"/>
              </a:rPr>
              <a:t>      2</a:t>
            </a:r>
            <a:r>
              <a:rPr lang="zh-CN" altLang="zh-CN" sz="1600" dirty="0">
                <a:latin typeface="仿宋" panose="02010609060101010101" pitchFamily="49" charset="-122"/>
                <a:ea typeface="仿宋" panose="02010609060101010101" pitchFamily="49" charset="-122"/>
              </a:rPr>
              <a:t>、 会议类项目 </a:t>
            </a:r>
            <a:r>
              <a:rPr lang="en-US" altLang="zh-CN" sz="1600" dirty="0" smtClean="0">
                <a:latin typeface="仿宋" panose="02010609060101010101" pitchFamily="49" charset="-122"/>
                <a:ea typeface="仿宋" panose="02010609060101010101" pitchFamily="49" charset="-122"/>
              </a:rPr>
              <a:t> </a:t>
            </a:r>
            <a:r>
              <a:rPr lang="zh-CN" altLang="zh-CN" sz="1600" dirty="0" smtClean="0">
                <a:latin typeface="仿宋" panose="02010609060101010101" pitchFamily="49" charset="-122"/>
                <a:ea typeface="仿宋" panose="02010609060101010101" pitchFamily="49" charset="-122"/>
              </a:rPr>
              <a:t>会议</a:t>
            </a:r>
            <a:r>
              <a:rPr lang="zh-CN" altLang="zh-CN" sz="1600" dirty="0">
                <a:latin typeface="仿宋" panose="02010609060101010101" pitchFamily="49" charset="-122"/>
                <a:ea typeface="仿宋" panose="02010609060101010101" pitchFamily="49" charset="-122"/>
              </a:rPr>
              <a:t>场次 </a:t>
            </a:r>
            <a:r>
              <a:rPr lang="en-US" altLang="zh-CN" sz="1600" dirty="0" smtClean="0">
                <a:latin typeface="仿宋" panose="02010609060101010101" pitchFamily="49" charset="-122"/>
                <a:ea typeface="仿宋" panose="02010609060101010101" pitchFamily="49" charset="-122"/>
              </a:rPr>
              <a:t>     </a:t>
            </a:r>
            <a:r>
              <a:rPr lang="zh-CN" altLang="zh-CN" sz="1600" dirty="0" smtClean="0">
                <a:latin typeface="仿宋" panose="02010609060101010101" pitchFamily="49" charset="-122"/>
                <a:ea typeface="仿宋" panose="02010609060101010101" pitchFamily="49" charset="-122"/>
              </a:rPr>
              <a:t>多少</a:t>
            </a:r>
            <a:r>
              <a:rPr lang="zh-CN" altLang="zh-CN" sz="1600" dirty="0">
                <a:latin typeface="仿宋" panose="02010609060101010101" pitchFamily="49" charset="-122"/>
                <a:ea typeface="仿宋" panose="02010609060101010101" pitchFamily="49" charset="-122"/>
              </a:rPr>
              <a:t>场</a:t>
            </a:r>
          </a:p>
          <a:p>
            <a:r>
              <a:rPr lang="en-US" altLang="zh-CN" sz="1600" dirty="0" smtClean="0">
                <a:latin typeface="仿宋" panose="02010609060101010101" pitchFamily="49" charset="-122"/>
                <a:ea typeface="仿宋" panose="02010609060101010101" pitchFamily="49" charset="-122"/>
              </a:rPr>
              <a:t>      3</a:t>
            </a:r>
            <a:r>
              <a:rPr lang="zh-CN" altLang="zh-CN" sz="1600" dirty="0">
                <a:latin typeface="仿宋" panose="02010609060101010101" pitchFamily="49" charset="-122"/>
                <a:ea typeface="仿宋" panose="02010609060101010101" pitchFamily="49" charset="-122"/>
              </a:rPr>
              <a:t>、建设类项目 </a:t>
            </a:r>
            <a:r>
              <a:rPr lang="en-US" altLang="zh-CN" sz="1600" dirty="0" smtClean="0">
                <a:latin typeface="仿宋" panose="02010609060101010101" pitchFamily="49" charset="-122"/>
                <a:ea typeface="仿宋" panose="02010609060101010101" pitchFamily="49" charset="-122"/>
              </a:rPr>
              <a:t>  </a:t>
            </a:r>
            <a:r>
              <a:rPr lang="zh-CN" altLang="zh-CN" sz="1600" dirty="0" smtClean="0">
                <a:latin typeface="仿宋" panose="02010609060101010101" pitchFamily="49" charset="-122"/>
                <a:ea typeface="仿宋" panose="02010609060101010101" pitchFamily="49" charset="-122"/>
              </a:rPr>
              <a:t>建设</a:t>
            </a:r>
            <a:r>
              <a:rPr lang="zh-CN" altLang="zh-CN" sz="1600" dirty="0">
                <a:latin typeface="仿宋" panose="02010609060101010101" pitchFamily="49" charset="-122"/>
                <a:ea typeface="仿宋" panose="02010609060101010101" pitchFamily="49" charset="-122"/>
              </a:rPr>
              <a:t>面积 </a:t>
            </a:r>
            <a:r>
              <a:rPr lang="en-US" altLang="zh-CN" sz="1600" dirty="0" smtClean="0">
                <a:latin typeface="仿宋" panose="02010609060101010101" pitchFamily="49" charset="-122"/>
                <a:ea typeface="仿宋" panose="02010609060101010101" pitchFamily="49" charset="-122"/>
              </a:rPr>
              <a:t>     </a:t>
            </a:r>
            <a:r>
              <a:rPr lang="zh-CN" altLang="zh-CN" sz="1600" dirty="0" smtClean="0">
                <a:latin typeface="仿宋" panose="02010609060101010101" pitchFamily="49" charset="-122"/>
                <a:ea typeface="仿宋" panose="02010609060101010101" pitchFamily="49" charset="-122"/>
              </a:rPr>
              <a:t>多少</a:t>
            </a:r>
            <a:r>
              <a:rPr lang="zh-CN" altLang="zh-CN" sz="1600" dirty="0">
                <a:latin typeface="仿宋" panose="02010609060101010101" pitchFamily="49" charset="-122"/>
                <a:ea typeface="仿宋" panose="02010609060101010101" pitchFamily="49" charset="-122"/>
              </a:rPr>
              <a:t>平方米</a:t>
            </a:r>
            <a:r>
              <a:rPr lang="en-US" altLang="zh-CN" sz="1600" dirty="0">
                <a:latin typeface="仿宋" panose="02010609060101010101" pitchFamily="49" charset="-122"/>
                <a:ea typeface="仿宋" panose="02010609060101010101" pitchFamily="49" charset="-122"/>
              </a:rPr>
              <a:t>  </a:t>
            </a:r>
            <a:endParaRPr lang="zh-CN" altLang="zh-CN" sz="1600" dirty="0">
              <a:latin typeface="仿宋" panose="02010609060101010101" pitchFamily="49" charset="-122"/>
              <a:ea typeface="仿宋" panose="02010609060101010101" pitchFamily="49" charset="-122"/>
            </a:endParaRPr>
          </a:p>
          <a:p>
            <a:r>
              <a:rPr lang="en-US" altLang="zh-CN" sz="1600" dirty="0" smtClean="0">
                <a:latin typeface="仿宋" panose="02010609060101010101" pitchFamily="49" charset="-122"/>
                <a:ea typeface="仿宋" panose="02010609060101010101" pitchFamily="49" charset="-122"/>
              </a:rPr>
              <a:t>      4</a:t>
            </a:r>
            <a:r>
              <a:rPr lang="zh-CN" altLang="zh-CN" sz="1600" dirty="0">
                <a:latin typeface="仿宋" panose="02010609060101010101" pitchFamily="49" charset="-122"/>
                <a:ea typeface="仿宋" panose="02010609060101010101" pitchFamily="49" charset="-122"/>
              </a:rPr>
              <a:t>、货物采购类项目 采购数量 </a:t>
            </a:r>
            <a:r>
              <a:rPr lang="en-US" altLang="zh-CN" sz="1600" dirty="0" smtClean="0">
                <a:latin typeface="仿宋" panose="02010609060101010101" pitchFamily="49" charset="-122"/>
                <a:ea typeface="仿宋" panose="02010609060101010101" pitchFamily="49" charset="-122"/>
              </a:rPr>
              <a:t>   </a:t>
            </a:r>
            <a:r>
              <a:rPr lang="zh-CN" altLang="zh-CN" sz="1600" dirty="0" smtClean="0">
                <a:latin typeface="仿宋" panose="02010609060101010101" pitchFamily="49" charset="-122"/>
                <a:ea typeface="仿宋" panose="02010609060101010101" pitchFamily="49" charset="-122"/>
              </a:rPr>
              <a:t>多少</a:t>
            </a:r>
            <a:r>
              <a:rPr lang="zh-CN" altLang="zh-CN" sz="1600" dirty="0">
                <a:latin typeface="仿宋" panose="02010609060101010101" pitchFamily="49" charset="-122"/>
                <a:ea typeface="仿宋" panose="02010609060101010101" pitchFamily="49" charset="-122"/>
              </a:rPr>
              <a:t>份</a:t>
            </a:r>
          </a:p>
          <a:p>
            <a:r>
              <a:rPr lang="en-US" altLang="zh-CN" sz="1600" dirty="0" smtClean="0">
                <a:latin typeface="仿宋" panose="02010609060101010101" pitchFamily="49" charset="-122"/>
                <a:ea typeface="仿宋" panose="02010609060101010101" pitchFamily="49" charset="-122"/>
              </a:rPr>
              <a:t>      5</a:t>
            </a:r>
            <a:r>
              <a:rPr lang="zh-CN" altLang="zh-CN" sz="1600" dirty="0">
                <a:latin typeface="仿宋" panose="02010609060101010101" pitchFamily="49" charset="-122"/>
                <a:ea typeface="仿宋" panose="02010609060101010101" pitchFamily="49" charset="-122"/>
              </a:rPr>
              <a:t>、补贴类项目 </a:t>
            </a:r>
            <a:r>
              <a:rPr lang="en-US" altLang="zh-CN" sz="1600" dirty="0" smtClean="0">
                <a:latin typeface="仿宋" panose="02010609060101010101" pitchFamily="49" charset="-122"/>
                <a:ea typeface="仿宋" panose="02010609060101010101" pitchFamily="49" charset="-122"/>
              </a:rPr>
              <a:t>    </a:t>
            </a:r>
            <a:r>
              <a:rPr lang="zh-CN" altLang="zh-CN" sz="1600" dirty="0" smtClean="0">
                <a:latin typeface="仿宋" panose="02010609060101010101" pitchFamily="49" charset="-122"/>
                <a:ea typeface="仿宋" panose="02010609060101010101" pitchFamily="49" charset="-122"/>
              </a:rPr>
              <a:t>补贴</a:t>
            </a:r>
            <a:r>
              <a:rPr lang="zh-CN" altLang="zh-CN" sz="1600" dirty="0">
                <a:latin typeface="仿宋" panose="02010609060101010101" pitchFamily="49" charset="-122"/>
                <a:ea typeface="仿宋" panose="02010609060101010101" pitchFamily="49" charset="-122"/>
              </a:rPr>
              <a:t>人次 </a:t>
            </a:r>
            <a:r>
              <a:rPr lang="en-US" altLang="zh-CN" sz="1600" dirty="0" smtClean="0">
                <a:latin typeface="仿宋" panose="02010609060101010101" pitchFamily="49" charset="-122"/>
                <a:ea typeface="仿宋" panose="02010609060101010101" pitchFamily="49" charset="-122"/>
              </a:rPr>
              <a:t>   </a:t>
            </a:r>
            <a:r>
              <a:rPr lang="zh-CN" altLang="zh-CN" sz="1600" dirty="0" smtClean="0">
                <a:latin typeface="仿宋" panose="02010609060101010101" pitchFamily="49" charset="-122"/>
                <a:ea typeface="仿宋" panose="02010609060101010101" pitchFamily="49" charset="-122"/>
              </a:rPr>
              <a:t>多少</a:t>
            </a:r>
            <a:r>
              <a:rPr lang="zh-CN" altLang="zh-CN" sz="1600" dirty="0">
                <a:latin typeface="仿宋" panose="02010609060101010101" pitchFamily="49" charset="-122"/>
                <a:ea typeface="仿宋" panose="02010609060101010101" pitchFamily="49" charset="-122"/>
              </a:rPr>
              <a:t>人次</a:t>
            </a:r>
          </a:p>
          <a:p>
            <a:endParaRPr lang="zh-CN" altLang="en-US"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95513" y="948973"/>
            <a:ext cx="6577012" cy="18418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157146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a:extLst>
              <a:ext uri="{FF2B5EF4-FFF2-40B4-BE49-F238E27FC236}">
                <a16:creationId xmlns="" xmlns:a16="http://schemas.microsoft.com/office/drawing/2014/main" id="{DAC92CAC-29F8-4F0A-8148-495B0ADD647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241" y="-3889"/>
            <a:ext cx="12192000" cy="6858000"/>
          </a:xfrm>
          <a:prstGeom prst="rect">
            <a:avLst/>
          </a:prstGeom>
        </p:spPr>
      </p:pic>
      <p:grpSp>
        <p:nvGrpSpPr>
          <p:cNvPr id="6" name="组合 5">
            <a:extLst>
              <a:ext uri="{FF2B5EF4-FFF2-40B4-BE49-F238E27FC236}">
                <a16:creationId xmlns="" xmlns:a16="http://schemas.microsoft.com/office/drawing/2014/main" id="{41CCE9E6-3FAA-41B4-9426-B1D4B0CFE157}"/>
              </a:ext>
            </a:extLst>
          </p:cNvPr>
          <p:cNvGrpSpPr/>
          <p:nvPr/>
        </p:nvGrpSpPr>
        <p:grpSpPr>
          <a:xfrm rot="10800000">
            <a:off x="-598644" y="4863839"/>
            <a:ext cx="2117288" cy="2334478"/>
            <a:chOff x="9664473" y="816338"/>
            <a:chExt cx="3185286" cy="3512032"/>
          </a:xfrm>
        </p:grpSpPr>
        <p:sp>
          <p:nvSpPr>
            <p:cNvPr id="7" name="íṧḻiḋe">
              <a:extLst>
                <a:ext uri="{FF2B5EF4-FFF2-40B4-BE49-F238E27FC236}">
                  <a16:creationId xmlns="" xmlns:a16="http://schemas.microsoft.com/office/drawing/2014/main" id="{2822013B-ACFD-4492-A281-408EDC1CE7B9}"/>
                </a:ext>
              </a:extLst>
            </p:cNvPr>
            <p:cNvSpPr/>
            <p:nvPr/>
          </p:nvSpPr>
          <p:spPr>
            <a:xfrm>
              <a:off x="9664473" y="816338"/>
              <a:ext cx="2594163" cy="2540781"/>
            </a:xfrm>
            <a:custGeom>
              <a:avLst/>
              <a:gdLst>
                <a:gd name="connsiteX0" fmla="*/ 1096849 w 2594163"/>
                <a:gd name="connsiteY0" fmla="*/ 1533 h 2540781"/>
                <a:gd name="connsiteX1" fmla="*/ 1297103 w 2594163"/>
                <a:gd name="connsiteY1" fmla="*/ 112338 h 2540781"/>
                <a:gd name="connsiteX2" fmla="*/ 2482547 w 2594163"/>
                <a:gd name="connsiteY2" fmla="*/ 1602255 h 2540781"/>
                <a:gd name="connsiteX3" fmla="*/ 2594163 w 2594163"/>
                <a:gd name="connsiteY3" fmla="*/ 1742539 h 2540781"/>
                <a:gd name="connsiteX4" fmla="*/ 2594163 w 2594163"/>
                <a:gd name="connsiteY4" fmla="*/ 2125138 h 2540781"/>
                <a:gd name="connsiteX5" fmla="*/ 2556967 w 2594163"/>
                <a:gd name="connsiteY5" fmla="*/ 2164725 h 2540781"/>
                <a:gd name="connsiteX6" fmla="*/ 2411465 w 2594163"/>
                <a:gd name="connsiteY6" fmla="*/ 2228461 h 2540781"/>
                <a:gd name="connsiteX7" fmla="*/ 341159 w 2594163"/>
                <a:gd name="connsiteY7" fmla="*/ 2537387 h 2540781"/>
                <a:gd name="connsiteX8" fmla="*/ 20527 w 2594163"/>
                <a:gd name="connsiteY8" fmla="*/ 2136195 h 2540781"/>
                <a:gd name="connsiteX9" fmla="*/ 789206 w 2594163"/>
                <a:gd name="connsiteY9" fmla="*/ 188126 h 2540781"/>
                <a:gd name="connsiteX10" fmla="*/ 1096849 w 2594163"/>
                <a:gd name="connsiteY10" fmla="*/ 1533 h 2540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594163" h="2540781">
                  <a:moveTo>
                    <a:pt x="1096849" y="1533"/>
                  </a:moveTo>
                  <a:cubicBezTo>
                    <a:pt x="1171584" y="9139"/>
                    <a:pt x="1244300" y="45184"/>
                    <a:pt x="1297103" y="112338"/>
                  </a:cubicBezTo>
                  <a:cubicBezTo>
                    <a:pt x="1297103" y="112338"/>
                    <a:pt x="1297103" y="112338"/>
                    <a:pt x="2482547" y="1602255"/>
                  </a:cubicBezTo>
                  <a:lnTo>
                    <a:pt x="2594163" y="1742539"/>
                  </a:lnTo>
                  <a:lnTo>
                    <a:pt x="2594163" y="2125138"/>
                  </a:lnTo>
                  <a:lnTo>
                    <a:pt x="2556967" y="2164725"/>
                  </a:lnTo>
                  <a:cubicBezTo>
                    <a:pt x="2517521" y="2197076"/>
                    <a:pt x="2468404" y="2219964"/>
                    <a:pt x="2411465" y="2228461"/>
                  </a:cubicBezTo>
                  <a:cubicBezTo>
                    <a:pt x="2411465" y="2228461"/>
                    <a:pt x="2411465" y="2228461"/>
                    <a:pt x="341159" y="2537387"/>
                  </a:cubicBezTo>
                  <a:cubicBezTo>
                    <a:pt x="115680" y="2571033"/>
                    <a:pt x="-61868" y="2348579"/>
                    <a:pt x="20527" y="2136195"/>
                  </a:cubicBezTo>
                  <a:cubicBezTo>
                    <a:pt x="20527" y="2136195"/>
                    <a:pt x="20527" y="2136195"/>
                    <a:pt x="789206" y="188126"/>
                  </a:cubicBezTo>
                  <a:cubicBezTo>
                    <a:pt x="842126" y="55174"/>
                    <a:pt x="972291" y="-11145"/>
                    <a:pt x="1096849" y="1533"/>
                  </a:cubicBezTo>
                  <a:close/>
                </a:path>
              </a:pathLst>
            </a:custGeom>
            <a:solidFill>
              <a:srgbClr val="6C92C0">
                <a:alpha val="66000"/>
              </a:srgbClr>
            </a:solidFill>
            <a:ln>
              <a:noFill/>
            </a:ln>
            <a:effectLst/>
          </p:spPr>
          <p:txBody>
            <a:bodyPr vert="horz" wrap="square" lIns="91440" tIns="45720" rIns="91440" bIns="45720" numCol="1" anchor="t" anchorCtr="0" compatLnSpc="1">
              <a:prstTxWarp prst="textNoShape">
                <a:avLst/>
              </a:prstTxWarp>
              <a:noAutofit/>
            </a:bodyPr>
            <a:lstStyle/>
            <a:p>
              <a:pPr lvl="0"/>
              <a:endParaRPr lang="zh-CN" altLang="en-US">
                <a:solidFill>
                  <a:schemeClr val="tx1"/>
                </a:solidFill>
                <a:cs typeface="+mn-ea"/>
                <a:sym typeface="+mn-lt"/>
              </a:endParaRPr>
            </a:p>
          </p:txBody>
        </p:sp>
        <p:sp>
          <p:nvSpPr>
            <p:cNvPr id="8" name="íş1íḍè">
              <a:extLst>
                <a:ext uri="{FF2B5EF4-FFF2-40B4-BE49-F238E27FC236}">
                  <a16:creationId xmlns="" xmlns:a16="http://schemas.microsoft.com/office/drawing/2014/main" id="{55AC0C0F-4624-4C6B-B828-BF1FB073CE99}"/>
                </a:ext>
              </a:extLst>
            </p:cNvPr>
            <p:cNvSpPr/>
            <p:nvPr/>
          </p:nvSpPr>
          <p:spPr>
            <a:xfrm>
              <a:off x="10394558" y="1098972"/>
              <a:ext cx="2455201" cy="3229398"/>
            </a:xfrm>
            <a:custGeom>
              <a:avLst/>
              <a:gdLst>
                <a:gd name="connsiteX0" fmla="*/ 2455201 w 2455201"/>
                <a:gd name="connsiteY0" fmla="*/ 0 h 3229398"/>
                <a:gd name="connsiteX1" fmla="*/ 2455201 w 2455201"/>
                <a:gd name="connsiteY1" fmla="*/ 3229398 h 3229398"/>
                <a:gd name="connsiteX2" fmla="*/ 1689979 w 2455201"/>
                <a:gd name="connsiteY2" fmla="*/ 3229398 h 3229398"/>
                <a:gd name="connsiteX3" fmla="*/ 1422643 w 2455201"/>
                <a:gd name="connsiteY3" fmla="*/ 3097535 h 3229398"/>
                <a:gd name="connsiteX4" fmla="*/ 364836 w 2455201"/>
                <a:gd name="connsiteY4" fmla="*/ 2575771 h 3229398"/>
                <a:gd name="connsiteX5" fmla="*/ 288058 w 2455201"/>
                <a:gd name="connsiteY5" fmla="*/ 1446658 h 3229398"/>
                <a:gd name="connsiteX6" fmla="*/ 2346818 w 2455201"/>
                <a:gd name="connsiteY6" fmla="*/ 72350 h 3229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55201" h="3229398">
                  <a:moveTo>
                    <a:pt x="2455201" y="0"/>
                  </a:moveTo>
                  <a:lnTo>
                    <a:pt x="2455201" y="3229398"/>
                  </a:lnTo>
                  <a:lnTo>
                    <a:pt x="1689979" y="3229398"/>
                  </a:lnTo>
                  <a:lnTo>
                    <a:pt x="1422643" y="3097535"/>
                  </a:lnTo>
                  <a:cubicBezTo>
                    <a:pt x="1104127" y="2940426"/>
                    <a:pt x="752661" y="2767066"/>
                    <a:pt x="364836" y="2575771"/>
                  </a:cubicBezTo>
                  <a:cubicBezTo>
                    <a:pt x="-85706" y="2353540"/>
                    <a:pt x="-127848" y="1727765"/>
                    <a:pt x="288058" y="1446658"/>
                  </a:cubicBezTo>
                  <a:cubicBezTo>
                    <a:pt x="288058" y="1446658"/>
                    <a:pt x="288058" y="1446658"/>
                    <a:pt x="2346818" y="72350"/>
                  </a:cubicBezTo>
                  <a:close/>
                </a:path>
              </a:pathLst>
            </a:custGeom>
            <a:solidFill>
              <a:srgbClr val="48A2A0">
                <a:alpha val="45000"/>
              </a:srgbClr>
            </a:solidFill>
            <a:ln>
              <a:noFill/>
            </a:ln>
            <a:effectLst/>
          </p:spPr>
          <p:txBody>
            <a:bodyPr vert="horz" wrap="square" lIns="91440" tIns="45720" rIns="91440" bIns="45720" numCol="1" anchor="t" anchorCtr="0" compatLnSpc="1">
              <a:prstTxWarp prst="textNoShape">
                <a:avLst/>
              </a:prstTxWarp>
              <a:noAutofit/>
            </a:bodyPr>
            <a:lstStyle/>
            <a:p>
              <a:pPr lvl="0"/>
              <a:endParaRPr lang="zh-CN" altLang="en-US">
                <a:solidFill>
                  <a:schemeClr val="tx1"/>
                </a:solidFill>
                <a:cs typeface="+mn-ea"/>
                <a:sym typeface="+mn-lt"/>
              </a:endParaRPr>
            </a:p>
          </p:txBody>
        </p:sp>
      </p:grpSp>
      <p:grpSp>
        <p:nvGrpSpPr>
          <p:cNvPr id="9" name="组合 8">
            <a:extLst>
              <a:ext uri="{FF2B5EF4-FFF2-40B4-BE49-F238E27FC236}">
                <a16:creationId xmlns="" xmlns:a16="http://schemas.microsoft.com/office/drawing/2014/main" id="{FE1F7005-2B10-4368-AA6E-018679BDEE0B}"/>
              </a:ext>
            </a:extLst>
          </p:cNvPr>
          <p:cNvGrpSpPr/>
          <p:nvPr/>
        </p:nvGrpSpPr>
        <p:grpSpPr>
          <a:xfrm rot="10800000">
            <a:off x="8987550" y="-577027"/>
            <a:ext cx="3204450" cy="4893654"/>
            <a:chOff x="-15240" y="3375944"/>
            <a:chExt cx="3204450" cy="4893654"/>
          </a:xfrm>
        </p:grpSpPr>
        <p:sp>
          <p:nvSpPr>
            <p:cNvPr id="10" name="íSliḑè">
              <a:extLst>
                <a:ext uri="{FF2B5EF4-FFF2-40B4-BE49-F238E27FC236}">
                  <a16:creationId xmlns="" xmlns:a16="http://schemas.microsoft.com/office/drawing/2014/main" id="{65E39635-9DFC-4AC7-A50B-0A92512C80DD}"/>
                </a:ext>
              </a:extLst>
            </p:cNvPr>
            <p:cNvSpPr/>
            <p:nvPr/>
          </p:nvSpPr>
          <p:spPr>
            <a:xfrm>
              <a:off x="-15240" y="3375944"/>
              <a:ext cx="3204450" cy="3482057"/>
            </a:xfrm>
            <a:custGeom>
              <a:avLst/>
              <a:gdLst>
                <a:gd name="connsiteX0" fmla="*/ 0 w 3204450"/>
                <a:gd name="connsiteY0" fmla="*/ 0 h 3482057"/>
                <a:gd name="connsiteX1" fmla="*/ 45983 w 3204450"/>
                <a:gd name="connsiteY1" fmla="*/ 11609 h 3482057"/>
                <a:gd name="connsiteX2" fmla="*/ 334914 w 3204450"/>
                <a:gd name="connsiteY2" fmla="*/ 204539 h 3482057"/>
                <a:gd name="connsiteX3" fmla="*/ 3098684 w 3204450"/>
                <a:gd name="connsiteY3" fmla="*/ 3361253 h 3482057"/>
                <a:gd name="connsiteX4" fmla="*/ 3204450 w 3204450"/>
                <a:gd name="connsiteY4" fmla="*/ 3482057 h 3482057"/>
                <a:gd name="connsiteX5" fmla="*/ 0 w 3204450"/>
                <a:gd name="connsiteY5" fmla="*/ 3482057 h 3482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04450" h="3482057">
                  <a:moveTo>
                    <a:pt x="0" y="0"/>
                  </a:moveTo>
                  <a:lnTo>
                    <a:pt x="45983" y="11609"/>
                  </a:lnTo>
                  <a:cubicBezTo>
                    <a:pt x="152616" y="46096"/>
                    <a:pt x="252790" y="109642"/>
                    <a:pt x="334914" y="204539"/>
                  </a:cubicBezTo>
                  <a:cubicBezTo>
                    <a:pt x="334914" y="204539"/>
                    <a:pt x="334914" y="204539"/>
                    <a:pt x="3098684" y="3361253"/>
                  </a:cubicBezTo>
                  <a:lnTo>
                    <a:pt x="3204450" y="3482057"/>
                  </a:lnTo>
                  <a:lnTo>
                    <a:pt x="0" y="3482057"/>
                  </a:lnTo>
                  <a:close/>
                </a:path>
              </a:pathLst>
            </a:custGeom>
            <a:solidFill>
              <a:srgbClr val="6C92C0">
                <a:alpha val="5000"/>
              </a:srgbClr>
            </a:solidFill>
            <a:ln>
              <a:noFill/>
            </a:ln>
            <a:effectLst/>
          </p:spPr>
          <p:txBody>
            <a:bodyPr vert="horz" wrap="square" lIns="91440" tIns="45720" rIns="91440" bIns="45720" numCol="1" anchor="t" anchorCtr="0" compatLnSpc="1">
              <a:prstTxWarp prst="textNoShape">
                <a:avLst/>
              </a:prstTxWarp>
              <a:noAutofit/>
            </a:bodyPr>
            <a:lstStyle/>
            <a:p>
              <a:pPr lvl="0"/>
              <a:endParaRPr lang="zh-CN" altLang="en-US">
                <a:solidFill>
                  <a:schemeClr val="tx1"/>
                </a:solidFill>
                <a:cs typeface="+mn-ea"/>
                <a:sym typeface="+mn-lt"/>
              </a:endParaRPr>
            </a:p>
          </p:txBody>
        </p:sp>
        <p:sp>
          <p:nvSpPr>
            <p:cNvPr id="11" name="íš1ïḋe">
              <a:extLst>
                <a:ext uri="{FF2B5EF4-FFF2-40B4-BE49-F238E27FC236}">
                  <a16:creationId xmlns="" xmlns:a16="http://schemas.microsoft.com/office/drawing/2014/main" id="{29907E5A-31DB-40A8-AA8D-93D6CA6C1A9A}"/>
                </a:ext>
              </a:extLst>
            </p:cNvPr>
            <p:cNvSpPr/>
            <p:nvPr/>
          </p:nvSpPr>
          <p:spPr>
            <a:xfrm>
              <a:off x="1" y="3977746"/>
              <a:ext cx="1366989" cy="4291852"/>
            </a:xfrm>
            <a:custGeom>
              <a:avLst/>
              <a:gdLst>
                <a:gd name="connsiteX0" fmla="*/ 899007 w 1366989"/>
                <a:gd name="connsiteY0" fmla="*/ 633 h 4291852"/>
                <a:gd name="connsiteX1" fmla="*/ 1343821 w 1366989"/>
                <a:gd name="connsiteY1" fmla="*/ 639191 h 4291852"/>
                <a:gd name="connsiteX2" fmla="*/ 316803 w 1366989"/>
                <a:gd name="connsiteY2" fmla="*/ 3970163 h 4291852"/>
                <a:gd name="connsiteX3" fmla="*/ 14549 w 1366989"/>
                <a:gd name="connsiteY3" fmla="*/ 4287566 h 4291852"/>
                <a:gd name="connsiteX4" fmla="*/ 0 w 1366989"/>
                <a:gd name="connsiteY4" fmla="*/ 4291852 h 4291852"/>
                <a:gd name="connsiteX5" fmla="*/ 0 w 1366989"/>
                <a:gd name="connsiteY5" fmla="*/ 186094 h 4291852"/>
                <a:gd name="connsiteX6" fmla="*/ 164343 w 1366989"/>
                <a:gd name="connsiteY6" fmla="*/ 148686 h 4291852"/>
                <a:gd name="connsiteX7" fmla="*/ 762612 w 1366989"/>
                <a:gd name="connsiteY7" fmla="*/ 12505 h 4291852"/>
                <a:gd name="connsiteX8" fmla="*/ 899007 w 1366989"/>
                <a:gd name="connsiteY8" fmla="*/ 633 h 42918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66989" h="4291852">
                  <a:moveTo>
                    <a:pt x="899007" y="633"/>
                  </a:moveTo>
                  <a:cubicBezTo>
                    <a:pt x="1208404" y="16359"/>
                    <a:pt x="1443395" y="322717"/>
                    <a:pt x="1343821" y="639191"/>
                  </a:cubicBezTo>
                  <a:cubicBezTo>
                    <a:pt x="1343821" y="639191"/>
                    <a:pt x="1343821" y="639191"/>
                    <a:pt x="316803" y="3970163"/>
                  </a:cubicBezTo>
                  <a:cubicBezTo>
                    <a:pt x="267015" y="4128400"/>
                    <a:pt x="151065" y="4237937"/>
                    <a:pt x="14549" y="4287566"/>
                  </a:cubicBezTo>
                  <a:lnTo>
                    <a:pt x="0" y="4291852"/>
                  </a:lnTo>
                  <a:lnTo>
                    <a:pt x="0" y="186094"/>
                  </a:lnTo>
                  <a:lnTo>
                    <a:pt x="164343" y="148686"/>
                  </a:lnTo>
                  <a:cubicBezTo>
                    <a:pt x="351042" y="106189"/>
                    <a:pt x="550189" y="60858"/>
                    <a:pt x="762612" y="12505"/>
                  </a:cubicBezTo>
                  <a:cubicBezTo>
                    <a:pt x="809090" y="2071"/>
                    <a:pt x="854808" y="-1613"/>
                    <a:pt x="899007" y="633"/>
                  </a:cubicBezTo>
                  <a:close/>
                </a:path>
              </a:pathLst>
            </a:custGeom>
            <a:solidFill>
              <a:srgbClr val="6C92C0">
                <a:alpha val="78000"/>
              </a:srgbClr>
            </a:solidFill>
            <a:ln>
              <a:noFill/>
            </a:ln>
            <a:effectLst/>
          </p:spPr>
          <p:txBody>
            <a:bodyPr vert="horz" wrap="square" lIns="91440" tIns="45720" rIns="91440" bIns="45720" numCol="1" anchor="t" anchorCtr="0" compatLnSpc="1">
              <a:prstTxWarp prst="textNoShape">
                <a:avLst/>
              </a:prstTxWarp>
              <a:noAutofit/>
            </a:bodyPr>
            <a:lstStyle/>
            <a:p>
              <a:pPr lvl="0"/>
              <a:endParaRPr lang="zh-CN" altLang="en-US">
                <a:solidFill>
                  <a:schemeClr val="tx1"/>
                </a:solidFill>
                <a:cs typeface="+mn-ea"/>
                <a:sym typeface="+mn-lt"/>
              </a:endParaRPr>
            </a:p>
          </p:txBody>
        </p:sp>
        <p:sp>
          <p:nvSpPr>
            <p:cNvPr id="12" name="iṡḻiďè">
              <a:extLst>
                <a:ext uri="{FF2B5EF4-FFF2-40B4-BE49-F238E27FC236}">
                  <a16:creationId xmlns="" xmlns:a16="http://schemas.microsoft.com/office/drawing/2014/main" id="{1F967B35-9443-49EB-84D0-6748AC279B08}"/>
                </a:ext>
              </a:extLst>
            </p:cNvPr>
            <p:cNvSpPr>
              <a:spLocks/>
            </p:cNvSpPr>
            <p:nvPr/>
          </p:nvSpPr>
          <p:spPr bwMode="auto">
            <a:xfrm rot="17341789">
              <a:off x="632431" y="4600824"/>
              <a:ext cx="1191816" cy="1032298"/>
            </a:xfrm>
            <a:custGeom>
              <a:avLst/>
              <a:gdLst>
                <a:gd name="T0" fmla="*/ 504 w 1231"/>
                <a:gd name="T1" fmla="*/ 86 h 1067"/>
                <a:gd name="T2" fmla="*/ 49 w 1231"/>
                <a:gd name="T3" fmla="*/ 874 h 1067"/>
                <a:gd name="T4" fmla="*/ 161 w 1231"/>
                <a:gd name="T5" fmla="*/ 1067 h 1067"/>
                <a:gd name="T6" fmla="*/ 1070 w 1231"/>
                <a:gd name="T7" fmla="*/ 1067 h 1067"/>
                <a:gd name="T8" fmla="*/ 1182 w 1231"/>
                <a:gd name="T9" fmla="*/ 874 h 1067"/>
                <a:gd name="T10" fmla="*/ 727 w 1231"/>
                <a:gd name="T11" fmla="*/ 86 h 1067"/>
                <a:gd name="T12" fmla="*/ 504 w 1231"/>
                <a:gd name="T13" fmla="*/ 86 h 1067"/>
              </a:gdLst>
              <a:ahLst/>
              <a:cxnLst>
                <a:cxn ang="0">
                  <a:pos x="T0" y="T1"/>
                </a:cxn>
                <a:cxn ang="0">
                  <a:pos x="T2" y="T3"/>
                </a:cxn>
                <a:cxn ang="0">
                  <a:pos x="T4" y="T5"/>
                </a:cxn>
                <a:cxn ang="0">
                  <a:pos x="T6" y="T7"/>
                </a:cxn>
                <a:cxn ang="0">
                  <a:pos x="T8" y="T9"/>
                </a:cxn>
                <a:cxn ang="0">
                  <a:pos x="T10" y="T11"/>
                </a:cxn>
                <a:cxn ang="0">
                  <a:pos x="T12" y="T13"/>
                </a:cxn>
              </a:cxnLst>
              <a:rect l="0" t="0" r="r" b="b"/>
              <a:pathLst>
                <a:path w="1231" h="1067">
                  <a:moveTo>
                    <a:pt x="504" y="86"/>
                  </a:moveTo>
                  <a:cubicBezTo>
                    <a:pt x="49" y="874"/>
                    <a:pt x="49" y="874"/>
                    <a:pt x="49" y="874"/>
                  </a:cubicBezTo>
                  <a:cubicBezTo>
                    <a:pt x="0" y="960"/>
                    <a:pt x="62" y="1067"/>
                    <a:pt x="161" y="1067"/>
                  </a:cubicBezTo>
                  <a:cubicBezTo>
                    <a:pt x="1070" y="1067"/>
                    <a:pt x="1070" y="1067"/>
                    <a:pt x="1070" y="1067"/>
                  </a:cubicBezTo>
                  <a:cubicBezTo>
                    <a:pt x="1170" y="1067"/>
                    <a:pt x="1231" y="960"/>
                    <a:pt x="1182" y="874"/>
                  </a:cubicBezTo>
                  <a:cubicBezTo>
                    <a:pt x="727" y="86"/>
                    <a:pt x="727" y="86"/>
                    <a:pt x="727" y="86"/>
                  </a:cubicBezTo>
                  <a:cubicBezTo>
                    <a:pt x="678" y="0"/>
                    <a:pt x="554" y="0"/>
                    <a:pt x="504" y="86"/>
                  </a:cubicBezTo>
                  <a:close/>
                </a:path>
              </a:pathLst>
            </a:custGeom>
            <a:solidFill>
              <a:srgbClr val="48A2A0">
                <a:alpha val="68000"/>
              </a:srgbClr>
            </a:solidFill>
            <a:ln>
              <a:noFill/>
            </a:ln>
            <a:effectLst/>
          </p:spPr>
          <p:txBody>
            <a:bodyPr vert="horz" wrap="square" lIns="91440" tIns="45720" rIns="91440" bIns="45720" numCol="1" anchor="t" anchorCtr="0" compatLnSpc="1">
              <a:prstTxWarp prst="textNoShape">
                <a:avLst/>
              </a:prstTxWarp>
            </a:bodyPr>
            <a:lstStyle/>
            <a:p>
              <a:endParaRPr lang="zh-CN" altLang="en-US" sz="1800">
                <a:cs typeface="+mn-ea"/>
                <a:sym typeface="+mn-lt"/>
              </a:endParaRPr>
            </a:p>
          </p:txBody>
        </p:sp>
      </p:grpSp>
      <p:grpSp>
        <p:nvGrpSpPr>
          <p:cNvPr id="13" name="组合 12"/>
          <p:cNvGrpSpPr/>
          <p:nvPr/>
        </p:nvGrpSpPr>
        <p:grpSpPr>
          <a:xfrm rot="10800000">
            <a:off x="133732" y="123433"/>
            <a:ext cx="1010103" cy="857396"/>
            <a:chOff x="-39567" y="0"/>
            <a:chExt cx="1677745" cy="1424104"/>
          </a:xfrm>
        </p:grpSpPr>
        <p:sp>
          <p:nvSpPr>
            <p:cNvPr id="14" name="iṡḻiďè"/>
            <p:cNvSpPr>
              <a:spLocks/>
            </p:cNvSpPr>
            <p:nvPr/>
          </p:nvSpPr>
          <p:spPr bwMode="auto">
            <a:xfrm rot="16200000">
              <a:off x="435146" y="139193"/>
              <a:ext cx="1289315" cy="1116748"/>
            </a:xfrm>
            <a:custGeom>
              <a:avLst/>
              <a:gdLst>
                <a:gd name="T0" fmla="*/ 504 w 1231"/>
                <a:gd name="T1" fmla="*/ 86 h 1067"/>
                <a:gd name="T2" fmla="*/ 49 w 1231"/>
                <a:gd name="T3" fmla="*/ 874 h 1067"/>
                <a:gd name="T4" fmla="*/ 161 w 1231"/>
                <a:gd name="T5" fmla="*/ 1067 h 1067"/>
                <a:gd name="T6" fmla="*/ 1070 w 1231"/>
                <a:gd name="T7" fmla="*/ 1067 h 1067"/>
                <a:gd name="T8" fmla="*/ 1182 w 1231"/>
                <a:gd name="T9" fmla="*/ 874 h 1067"/>
                <a:gd name="T10" fmla="*/ 727 w 1231"/>
                <a:gd name="T11" fmla="*/ 86 h 1067"/>
                <a:gd name="T12" fmla="*/ 504 w 1231"/>
                <a:gd name="T13" fmla="*/ 86 h 1067"/>
              </a:gdLst>
              <a:ahLst/>
              <a:cxnLst>
                <a:cxn ang="0">
                  <a:pos x="T0" y="T1"/>
                </a:cxn>
                <a:cxn ang="0">
                  <a:pos x="T2" y="T3"/>
                </a:cxn>
                <a:cxn ang="0">
                  <a:pos x="T4" y="T5"/>
                </a:cxn>
                <a:cxn ang="0">
                  <a:pos x="T6" y="T7"/>
                </a:cxn>
                <a:cxn ang="0">
                  <a:pos x="T8" y="T9"/>
                </a:cxn>
                <a:cxn ang="0">
                  <a:pos x="T10" y="T11"/>
                </a:cxn>
                <a:cxn ang="0">
                  <a:pos x="T12" y="T13"/>
                </a:cxn>
              </a:cxnLst>
              <a:rect l="0" t="0" r="r" b="b"/>
              <a:pathLst>
                <a:path w="1231" h="1067">
                  <a:moveTo>
                    <a:pt x="504" y="86"/>
                  </a:moveTo>
                  <a:cubicBezTo>
                    <a:pt x="49" y="874"/>
                    <a:pt x="49" y="874"/>
                    <a:pt x="49" y="874"/>
                  </a:cubicBezTo>
                  <a:cubicBezTo>
                    <a:pt x="0" y="960"/>
                    <a:pt x="62" y="1067"/>
                    <a:pt x="161" y="1067"/>
                  </a:cubicBezTo>
                  <a:cubicBezTo>
                    <a:pt x="1070" y="1067"/>
                    <a:pt x="1070" y="1067"/>
                    <a:pt x="1070" y="1067"/>
                  </a:cubicBezTo>
                  <a:cubicBezTo>
                    <a:pt x="1170" y="1067"/>
                    <a:pt x="1231" y="960"/>
                    <a:pt x="1182" y="874"/>
                  </a:cubicBezTo>
                  <a:cubicBezTo>
                    <a:pt x="727" y="86"/>
                    <a:pt x="727" y="86"/>
                    <a:pt x="727" y="86"/>
                  </a:cubicBezTo>
                  <a:cubicBezTo>
                    <a:pt x="678" y="0"/>
                    <a:pt x="554" y="0"/>
                    <a:pt x="504" y="86"/>
                  </a:cubicBezTo>
                  <a:close/>
                </a:path>
              </a:pathLst>
            </a:custGeom>
            <a:solidFill>
              <a:srgbClr val="6C92C0">
                <a:alpha val="68000"/>
              </a:srgbClr>
            </a:solidFill>
            <a:ln>
              <a:noFill/>
            </a:ln>
            <a:effectLst/>
          </p:spPr>
          <p:txBody>
            <a:bodyPr vert="horz" wrap="square" lIns="91440" tIns="45720" rIns="91440" bIns="45720" numCol="1" anchor="t" anchorCtr="0" compatLnSpc="1">
              <a:prstTxWarp prst="textNoShape">
                <a:avLst/>
              </a:prstTxWarp>
            </a:bodyPr>
            <a:lstStyle/>
            <a:p>
              <a:endParaRPr lang="zh-CN" altLang="en-US" sz="1800">
                <a:cs typeface="+mn-ea"/>
                <a:sym typeface="+mn-lt"/>
              </a:endParaRPr>
            </a:p>
          </p:txBody>
        </p:sp>
        <p:sp>
          <p:nvSpPr>
            <p:cNvPr id="15" name="iṡḻiďè"/>
            <p:cNvSpPr>
              <a:spLocks/>
            </p:cNvSpPr>
            <p:nvPr/>
          </p:nvSpPr>
          <p:spPr bwMode="auto">
            <a:xfrm rot="16200000">
              <a:off x="-134871" y="95304"/>
              <a:ext cx="1424104" cy="1233496"/>
            </a:xfrm>
            <a:custGeom>
              <a:avLst/>
              <a:gdLst>
                <a:gd name="T0" fmla="*/ 504 w 1231"/>
                <a:gd name="T1" fmla="*/ 86 h 1067"/>
                <a:gd name="T2" fmla="*/ 49 w 1231"/>
                <a:gd name="T3" fmla="*/ 874 h 1067"/>
                <a:gd name="T4" fmla="*/ 161 w 1231"/>
                <a:gd name="T5" fmla="*/ 1067 h 1067"/>
                <a:gd name="T6" fmla="*/ 1070 w 1231"/>
                <a:gd name="T7" fmla="*/ 1067 h 1067"/>
                <a:gd name="T8" fmla="*/ 1182 w 1231"/>
                <a:gd name="T9" fmla="*/ 874 h 1067"/>
                <a:gd name="T10" fmla="*/ 727 w 1231"/>
                <a:gd name="T11" fmla="*/ 86 h 1067"/>
                <a:gd name="T12" fmla="*/ 504 w 1231"/>
                <a:gd name="T13" fmla="*/ 86 h 1067"/>
              </a:gdLst>
              <a:ahLst/>
              <a:cxnLst>
                <a:cxn ang="0">
                  <a:pos x="T0" y="T1"/>
                </a:cxn>
                <a:cxn ang="0">
                  <a:pos x="T2" y="T3"/>
                </a:cxn>
                <a:cxn ang="0">
                  <a:pos x="T4" y="T5"/>
                </a:cxn>
                <a:cxn ang="0">
                  <a:pos x="T6" y="T7"/>
                </a:cxn>
                <a:cxn ang="0">
                  <a:pos x="T8" y="T9"/>
                </a:cxn>
                <a:cxn ang="0">
                  <a:pos x="T10" y="T11"/>
                </a:cxn>
                <a:cxn ang="0">
                  <a:pos x="T12" y="T13"/>
                </a:cxn>
              </a:cxnLst>
              <a:rect l="0" t="0" r="r" b="b"/>
              <a:pathLst>
                <a:path w="1231" h="1067">
                  <a:moveTo>
                    <a:pt x="504" y="86"/>
                  </a:moveTo>
                  <a:cubicBezTo>
                    <a:pt x="49" y="874"/>
                    <a:pt x="49" y="874"/>
                    <a:pt x="49" y="874"/>
                  </a:cubicBezTo>
                  <a:cubicBezTo>
                    <a:pt x="0" y="960"/>
                    <a:pt x="62" y="1067"/>
                    <a:pt x="161" y="1067"/>
                  </a:cubicBezTo>
                  <a:cubicBezTo>
                    <a:pt x="1070" y="1067"/>
                    <a:pt x="1070" y="1067"/>
                    <a:pt x="1070" y="1067"/>
                  </a:cubicBezTo>
                  <a:cubicBezTo>
                    <a:pt x="1170" y="1067"/>
                    <a:pt x="1231" y="960"/>
                    <a:pt x="1182" y="874"/>
                  </a:cubicBezTo>
                  <a:cubicBezTo>
                    <a:pt x="727" y="86"/>
                    <a:pt x="727" y="86"/>
                    <a:pt x="727" y="86"/>
                  </a:cubicBezTo>
                  <a:cubicBezTo>
                    <a:pt x="678" y="0"/>
                    <a:pt x="554" y="0"/>
                    <a:pt x="504" y="86"/>
                  </a:cubicBezTo>
                  <a:close/>
                </a:path>
              </a:pathLst>
            </a:custGeom>
            <a:solidFill>
              <a:srgbClr val="48A2A0">
                <a:alpha val="68000"/>
              </a:srgbClr>
            </a:solidFill>
            <a:ln>
              <a:noFill/>
            </a:ln>
            <a:effectLst/>
          </p:spPr>
          <p:txBody>
            <a:bodyPr vert="horz" wrap="square" lIns="91440" tIns="45720" rIns="91440" bIns="45720" numCol="1" anchor="t" anchorCtr="0" compatLnSpc="1">
              <a:prstTxWarp prst="textNoShape">
                <a:avLst/>
              </a:prstTxWarp>
            </a:bodyPr>
            <a:lstStyle/>
            <a:p>
              <a:endParaRPr lang="zh-CN" altLang="en-US" sz="1800">
                <a:cs typeface="+mn-ea"/>
                <a:sym typeface="+mn-lt"/>
              </a:endParaRPr>
            </a:p>
          </p:txBody>
        </p:sp>
      </p:grpSp>
      <p:sp>
        <p:nvSpPr>
          <p:cNvPr id="16" name="矩形 15"/>
          <p:cNvSpPr/>
          <p:nvPr/>
        </p:nvSpPr>
        <p:spPr>
          <a:xfrm>
            <a:off x="1438275" y="314325"/>
            <a:ext cx="3067050" cy="369332"/>
          </a:xfrm>
          <a:prstGeom prst="rect">
            <a:avLst/>
          </a:prstGeom>
        </p:spPr>
        <p:txBody>
          <a:bodyPr wrap="square">
            <a:spAutoFit/>
          </a:bodyPr>
          <a:lstStyle/>
          <a:p>
            <a:r>
              <a:rPr lang="zh-CN" altLang="en-US" spc="300" dirty="0" smtClean="0">
                <a:solidFill>
                  <a:schemeClr val="tx2"/>
                </a:solidFill>
                <a:cs typeface="+mn-ea"/>
                <a:sym typeface="+mn-lt"/>
              </a:rPr>
              <a:t>绩效自评表</a:t>
            </a:r>
            <a:r>
              <a:rPr lang="en-US" altLang="zh-CN" spc="300" dirty="0" smtClean="0">
                <a:solidFill>
                  <a:schemeClr val="tx2"/>
                </a:solidFill>
                <a:cs typeface="+mn-ea"/>
                <a:sym typeface="+mn-lt"/>
              </a:rPr>
              <a:t>-</a:t>
            </a:r>
            <a:r>
              <a:rPr lang="zh-CN" altLang="en-US" spc="300" dirty="0" smtClean="0">
                <a:solidFill>
                  <a:schemeClr val="tx2"/>
                </a:solidFill>
                <a:cs typeface="+mn-ea"/>
                <a:sym typeface="+mn-lt"/>
              </a:rPr>
              <a:t>产出指标</a:t>
            </a:r>
            <a:endParaRPr lang="zh-CN" altLang="en-US" spc="300" dirty="0">
              <a:solidFill>
                <a:schemeClr val="tx2"/>
              </a:solidFill>
              <a:cs typeface="+mn-ea"/>
              <a:sym typeface="+mn-lt"/>
            </a:endParaRPr>
          </a:p>
        </p:txBody>
      </p:sp>
      <p:sp>
        <p:nvSpPr>
          <p:cNvPr id="17" name="TextBox 16"/>
          <p:cNvSpPr txBox="1"/>
          <p:nvPr/>
        </p:nvSpPr>
        <p:spPr>
          <a:xfrm>
            <a:off x="2109788" y="3095625"/>
            <a:ext cx="6677025" cy="2123658"/>
          </a:xfrm>
          <a:prstGeom prst="rect">
            <a:avLst/>
          </a:prstGeom>
          <a:noFill/>
        </p:spPr>
        <p:txBody>
          <a:bodyPr wrap="square" rtlCol="0">
            <a:spAutoFit/>
          </a:bodyPr>
          <a:lstStyle/>
          <a:p>
            <a:r>
              <a:rPr lang="zh-CN" altLang="zh-CN" sz="1600" b="1" dirty="0">
                <a:latin typeface="仿宋" panose="02010609060101010101" pitchFamily="49" charset="-122"/>
                <a:ea typeface="仿宋" panose="02010609060101010101" pitchFamily="49" charset="-122"/>
              </a:rPr>
              <a:t>（</a:t>
            </a:r>
            <a:r>
              <a:rPr lang="en-US" altLang="zh-CN" sz="1600" b="1" dirty="0">
                <a:latin typeface="仿宋" panose="02010609060101010101" pitchFamily="49" charset="-122"/>
                <a:ea typeface="仿宋" panose="02010609060101010101" pitchFamily="49" charset="-122"/>
              </a:rPr>
              <a:t>2</a:t>
            </a:r>
            <a:r>
              <a:rPr lang="zh-CN" altLang="zh-CN" sz="1600" b="1" dirty="0">
                <a:latin typeface="仿宋" panose="02010609060101010101" pitchFamily="49" charset="-122"/>
                <a:ea typeface="仿宋" panose="02010609060101010101" pitchFamily="49" charset="-122"/>
              </a:rPr>
              <a:t>）质量指标</a:t>
            </a:r>
            <a:endParaRPr lang="zh-CN" altLang="zh-CN" sz="1600" dirty="0">
              <a:latin typeface="仿宋" panose="02010609060101010101" pitchFamily="49" charset="-122"/>
              <a:ea typeface="仿宋" panose="02010609060101010101" pitchFamily="49" charset="-122"/>
            </a:endParaRPr>
          </a:p>
          <a:p>
            <a:r>
              <a:rPr lang="en-US" altLang="zh-CN" sz="1600" dirty="0" smtClean="0">
                <a:latin typeface="仿宋" panose="02010609060101010101" pitchFamily="49" charset="-122"/>
                <a:ea typeface="仿宋" panose="02010609060101010101" pitchFamily="49" charset="-122"/>
              </a:rPr>
              <a:t>    </a:t>
            </a:r>
            <a:r>
              <a:rPr lang="zh-CN" altLang="zh-CN" sz="1600" dirty="0" smtClean="0">
                <a:latin typeface="仿宋" panose="02010609060101010101" pitchFamily="49" charset="-122"/>
                <a:ea typeface="仿宋" panose="02010609060101010101" pitchFamily="49" charset="-122"/>
              </a:rPr>
              <a:t>质量指标</a:t>
            </a:r>
            <a:r>
              <a:rPr lang="zh-CN" altLang="zh-CN" sz="1600" dirty="0">
                <a:latin typeface="仿宋" panose="02010609060101010101" pitchFamily="49" charset="-122"/>
                <a:ea typeface="仿宋" panose="02010609060101010101" pitchFamily="49" charset="-122"/>
              </a:rPr>
              <a:t>反映项目提供的活动、服务计划达到的标准或水平。</a:t>
            </a:r>
          </a:p>
          <a:p>
            <a:r>
              <a:rPr lang="zh-CN" altLang="zh-CN" sz="1600" dirty="0">
                <a:latin typeface="仿宋" panose="02010609060101010101" pitchFamily="49" charset="-122"/>
                <a:ea typeface="仿宋" panose="02010609060101010101" pitchFamily="49" charset="-122"/>
              </a:rPr>
              <a:t>比如：</a:t>
            </a:r>
            <a:r>
              <a:rPr lang="en-US" altLang="zh-CN" sz="1600" dirty="0">
                <a:latin typeface="仿宋" panose="02010609060101010101" pitchFamily="49" charset="-122"/>
                <a:ea typeface="仿宋" panose="02010609060101010101" pitchFamily="49" charset="-122"/>
              </a:rPr>
              <a:t>1</a:t>
            </a:r>
            <a:r>
              <a:rPr lang="zh-CN" altLang="zh-CN" sz="1600" dirty="0">
                <a:latin typeface="仿宋" panose="02010609060101010101" pitchFamily="49" charset="-122"/>
                <a:ea typeface="仿宋" panose="02010609060101010101" pitchFamily="49" charset="-122"/>
              </a:rPr>
              <a:t>、活动类项目 </a:t>
            </a:r>
            <a:r>
              <a:rPr lang="en-US" altLang="zh-CN" sz="1600" dirty="0" smtClean="0">
                <a:latin typeface="仿宋" panose="02010609060101010101" pitchFamily="49" charset="-122"/>
                <a:ea typeface="仿宋" panose="02010609060101010101" pitchFamily="49" charset="-122"/>
              </a:rPr>
              <a:t>  </a:t>
            </a:r>
            <a:r>
              <a:rPr lang="zh-CN" altLang="zh-CN" sz="1600" dirty="0" smtClean="0">
                <a:latin typeface="仿宋" panose="02010609060101010101" pitchFamily="49" charset="-122"/>
                <a:ea typeface="仿宋" panose="02010609060101010101" pitchFamily="49" charset="-122"/>
              </a:rPr>
              <a:t>活动</a:t>
            </a:r>
            <a:r>
              <a:rPr lang="zh-CN" altLang="zh-CN" sz="1600" dirty="0">
                <a:latin typeface="仿宋" panose="02010609060101010101" pitchFamily="49" charset="-122"/>
                <a:ea typeface="仿宋" panose="02010609060101010101" pitchFamily="49" charset="-122"/>
              </a:rPr>
              <a:t>参加人次 </a:t>
            </a:r>
            <a:r>
              <a:rPr lang="en-US" altLang="zh-CN" sz="1600" dirty="0" smtClean="0">
                <a:latin typeface="仿宋" panose="02010609060101010101" pitchFamily="49" charset="-122"/>
                <a:ea typeface="仿宋" panose="02010609060101010101" pitchFamily="49" charset="-122"/>
              </a:rPr>
              <a:t>  </a:t>
            </a:r>
            <a:r>
              <a:rPr lang="zh-CN" altLang="zh-CN" sz="1600" dirty="0" smtClean="0">
                <a:latin typeface="仿宋" panose="02010609060101010101" pitchFamily="49" charset="-122"/>
                <a:ea typeface="仿宋" panose="02010609060101010101" pitchFamily="49" charset="-122"/>
              </a:rPr>
              <a:t>多少</a:t>
            </a:r>
            <a:r>
              <a:rPr lang="zh-CN" altLang="zh-CN" sz="1600" dirty="0">
                <a:latin typeface="仿宋" panose="02010609060101010101" pitchFamily="49" charset="-122"/>
                <a:ea typeface="仿宋" panose="02010609060101010101" pitchFamily="49" charset="-122"/>
              </a:rPr>
              <a:t>人次</a:t>
            </a:r>
          </a:p>
          <a:p>
            <a:r>
              <a:rPr lang="en-US" altLang="zh-CN" sz="1600" dirty="0" smtClean="0">
                <a:latin typeface="仿宋" panose="02010609060101010101" pitchFamily="49" charset="-122"/>
                <a:ea typeface="仿宋" panose="02010609060101010101" pitchFamily="49" charset="-122"/>
              </a:rPr>
              <a:t>      2</a:t>
            </a:r>
            <a:r>
              <a:rPr lang="zh-CN" altLang="zh-CN" sz="1600" dirty="0">
                <a:latin typeface="仿宋" panose="02010609060101010101" pitchFamily="49" charset="-122"/>
                <a:ea typeface="仿宋" panose="02010609060101010101" pitchFamily="49" charset="-122"/>
              </a:rPr>
              <a:t>、会议类项目 </a:t>
            </a:r>
            <a:r>
              <a:rPr lang="en-US" altLang="zh-CN" sz="1600" dirty="0" smtClean="0">
                <a:latin typeface="仿宋" panose="02010609060101010101" pitchFamily="49" charset="-122"/>
                <a:ea typeface="仿宋" panose="02010609060101010101" pitchFamily="49" charset="-122"/>
              </a:rPr>
              <a:t>  </a:t>
            </a:r>
            <a:r>
              <a:rPr lang="zh-CN" altLang="zh-CN" sz="1600" dirty="0" smtClean="0">
                <a:latin typeface="仿宋" panose="02010609060101010101" pitchFamily="49" charset="-122"/>
                <a:ea typeface="仿宋" panose="02010609060101010101" pitchFamily="49" charset="-122"/>
              </a:rPr>
              <a:t>会议</a:t>
            </a:r>
            <a:r>
              <a:rPr lang="zh-CN" altLang="zh-CN" sz="1600" dirty="0">
                <a:latin typeface="仿宋" panose="02010609060101010101" pitchFamily="49" charset="-122"/>
                <a:ea typeface="仿宋" panose="02010609060101010101" pitchFamily="49" charset="-122"/>
              </a:rPr>
              <a:t>参加人次 </a:t>
            </a:r>
            <a:r>
              <a:rPr lang="en-US" altLang="zh-CN" sz="1600" dirty="0" smtClean="0">
                <a:latin typeface="仿宋" panose="02010609060101010101" pitchFamily="49" charset="-122"/>
                <a:ea typeface="仿宋" panose="02010609060101010101" pitchFamily="49" charset="-122"/>
              </a:rPr>
              <a:t>  </a:t>
            </a:r>
            <a:r>
              <a:rPr lang="zh-CN" altLang="zh-CN" sz="1600" dirty="0" smtClean="0">
                <a:latin typeface="仿宋" panose="02010609060101010101" pitchFamily="49" charset="-122"/>
                <a:ea typeface="仿宋" panose="02010609060101010101" pitchFamily="49" charset="-122"/>
              </a:rPr>
              <a:t>多少</a:t>
            </a:r>
            <a:r>
              <a:rPr lang="zh-CN" altLang="zh-CN" sz="1600" dirty="0">
                <a:latin typeface="仿宋" panose="02010609060101010101" pitchFamily="49" charset="-122"/>
                <a:ea typeface="仿宋" panose="02010609060101010101" pitchFamily="49" charset="-122"/>
              </a:rPr>
              <a:t>人次</a:t>
            </a:r>
          </a:p>
          <a:p>
            <a:r>
              <a:rPr lang="en-US" altLang="zh-CN" sz="1600" dirty="0" smtClean="0">
                <a:latin typeface="仿宋" panose="02010609060101010101" pitchFamily="49" charset="-122"/>
                <a:ea typeface="仿宋" panose="02010609060101010101" pitchFamily="49" charset="-122"/>
              </a:rPr>
              <a:t>      3</a:t>
            </a:r>
            <a:r>
              <a:rPr lang="zh-CN" altLang="zh-CN" sz="1600" dirty="0">
                <a:latin typeface="仿宋" panose="02010609060101010101" pitchFamily="49" charset="-122"/>
                <a:ea typeface="仿宋" panose="02010609060101010101" pitchFamily="49" charset="-122"/>
              </a:rPr>
              <a:t>、建设类项目 </a:t>
            </a:r>
            <a:r>
              <a:rPr lang="en-US" altLang="zh-CN" sz="1600" dirty="0" smtClean="0">
                <a:latin typeface="仿宋" panose="02010609060101010101" pitchFamily="49" charset="-122"/>
                <a:ea typeface="仿宋" panose="02010609060101010101" pitchFamily="49" charset="-122"/>
              </a:rPr>
              <a:t>  </a:t>
            </a:r>
            <a:r>
              <a:rPr lang="zh-CN" altLang="zh-CN" sz="1600" dirty="0" smtClean="0">
                <a:latin typeface="仿宋" panose="02010609060101010101" pitchFamily="49" charset="-122"/>
                <a:ea typeface="仿宋" panose="02010609060101010101" pitchFamily="49" charset="-122"/>
              </a:rPr>
              <a:t>验收</a:t>
            </a:r>
            <a:r>
              <a:rPr lang="zh-CN" altLang="zh-CN" sz="1600" dirty="0">
                <a:latin typeface="仿宋" panose="02010609060101010101" pitchFamily="49" charset="-122"/>
                <a:ea typeface="仿宋" panose="02010609060101010101" pitchFamily="49" charset="-122"/>
              </a:rPr>
              <a:t>合格率</a:t>
            </a:r>
            <a:r>
              <a:rPr lang="en-US" altLang="zh-CN" sz="1600" dirty="0">
                <a:latin typeface="仿宋" panose="02010609060101010101" pitchFamily="49" charset="-122"/>
                <a:ea typeface="仿宋" panose="02010609060101010101" pitchFamily="49" charset="-122"/>
              </a:rPr>
              <a:t> </a:t>
            </a:r>
            <a:r>
              <a:rPr lang="en-US" altLang="zh-CN" sz="1600" dirty="0" smtClean="0">
                <a:latin typeface="仿宋" panose="02010609060101010101" pitchFamily="49" charset="-122"/>
                <a:ea typeface="仿宋" panose="02010609060101010101" pitchFamily="49" charset="-122"/>
              </a:rPr>
              <a:t>     100</a:t>
            </a:r>
            <a:r>
              <a:rPr lang="en-US" altLang="zh-CN" sz="1600" dirty="0">
                <a:latin typeface="仿宋" panose="02010609060101010101" pitchFamily="49" charset="-122"/>
                <a:ea typeface="仿宋" panose="02010609060101010101" pitchFamily="49" charset="-122"/>
              </a:rPr>
              <a:t>%      </a:t>
            </a:r>
            <a:endParaRPr lang="zh-CN" altLang="zh-CN" sz="1600" dirty="0">
              <a:latin typeface="仿宋" panose="02010609060101010101" pitchFamily="49" charset="-122"/>
              <a:ea typeface="仿宋" panose="02010609060101010101" pitchFamily="49" charset="-122"/>
            </a:endParaRPr>
          </a:p>
          <a:p>
            <a:r>
              <a:rPr lang="en-US" altLang="zh-CN" sz="1600" dirty="0" smtClean="0">
                <a:latin typeface="仿宋" panose="02010609060101010101" pitchFamily="49" charset="-122"/>
                <a:ea typeface="仿宋" panose="02010609060101010101" pitchFamily="49" charset="-122"/>
              </a:rPr>
              <a:t>      4</a:t>
            </a:r>
            <a:r>
              <a:rPr lang="zh-CN" altLang="zh-CN" sz="1600" dirty="0">
                <a:latin typeface="仿宋" panose="02010609060101010101" pitchFamily="49" charset="-122"/>
                <a:ea typeface="仿宋" panose="02010609060101010101" pitchFamily="49" charset="-122"/>
              </a:rPr>
              <a:t>、货物采购类项目 验收合格率</a:t>
            </a:r>
            <a:r>
              <a:rPr lang="en-US" altLang="zh-CN" sz="1600" dirty="0">
                <a:latin typeface="仿宋" panose="02010609060101010101" pitchFamily="49" charset="-122"/>
                <a:ea typeface="仿宋" panose="02010609060101010101" pitchFamily="49" charset="-122"/>
              </a:rPr>
              <a:t> </a:t>
            </a:r>
            <a:r>
              <a:rPr lang="en-US" altLang="zh-CN" sz="1600" dirty="0" smtClean="0">
                <a:latin typeface="仿宋" panose="02010609060101010101" pitchFamily="49" charset="-122"/>
                <a:ea typeface="仿宋" panose="02010609060101010101" pitchFamily="49" charset="-122"/>
              </a:rPr>
              <a:t>   100</a:t>
            </a:r>
            <a:r>
              <a:rPr lang="en-US" altLang="zh-CN" sz="1600" dirty="0">
                <a:latin typeface="仿宋" panose="02010609060101010101" pitchFamily="49" charset="-122"/>
                <a:ea typeface="仿宋" panose="02010609060101010101" pitchFamily="49" charset="-122"/>
              </a:rPr>
              <a:t>%</a:t>
            </a:r>
            <a:endParaRPr lang="zh-CN" altLang="zh-CN" sz="1600" dirty="0">
              <a:latin typeface="仿宋" panose="02010609060101010101" pitchFamily="49" charset="-122"/>
              <a:ea typeface="仿宋" panose="02010609060101010101" pitchFamily="49" charset="-122"/>
            </a:endParaRPr>
          </a:p>
          <a:p>
            <a:r>
              <a:rPr lang="en-US" altLang="zh-CN" sz="1600" dirty="0" smtClean="0">
                <a:latin typeface="仿宋" panose="02010609060101010101" pitchFamily="49" charset="-122"/>
                <a:ea typeface="仿宋" panose="02010609060101010101" pitchFamily="49" charset="-122"/>
              </a:rPr>
              <a:t>      5</a:t>
            </a:r>
            <a:r>
              <a:rPr lang="zh-CN" altLang="zh-CN" sz="1600" dirty="0">
                <a:latin typeface="仿宋" panose="02010609060101010101" pitchFamily="49" charset="-122"/>
                <a:ea typeface="仿宋" panose="02010609060101010101" pitchFamily="49" charset="-122"/>
              </a:rPr>
              <a:t>、补贴类项目 </a:t>
            </a:r>
            <a:r>
              <a:rPr lang="en-US" altLang="zh-CN" sz="1600" dirty="0" smtClean="0">
                <a:latin typeface="仿宋" panose="02010609060101010101" pitchFamily="49" charset="-122"/>
                <a:ea typeface="仿宋" panose="02010609060101010101" pitchFamily="49" charset="-122"/>
              </a:rPr>
              <a:t>    </a:t>
            </a:r>
            <a:r>
              <a:rPr lang="zh-CN" altLang="zh-CN" sz="1600" dirty="0" smtClean="0">
                <a:latin typeface="仿宋" panose="02010609060101010101" pitchFamily="49" charset="-122"/>
                <a:ea typeface="仿宋" panose="02010609060101010101" pitchFamily="49" charset="-122"/>
              </a:rPr>
              <a:t>应</a:t>
            </a:r>
            <a:r>
              <a:rPr lang="zh-CN" altLang="zh-CN" sz="1600" dirty="0">
                <a:latin typeface="仿宋" panose="02010609060101010101" pitchFamily="49" charset="-122"/>
                <a:ea typeface="仿宋" panose="02010609060101010101" pitchFamily="49" charset="-122"/>
              </a:rPr>
              <a:t>补尽补率</a:t>
            </a:r>
            <a:r>
              <a:rPr lang="en-US" altLang="zh-CN" sz="1600" dirty="0">
                <a:latin typeface="仿宋" panose="02010609060101010101" pitchFamily="49" charset="-122"/>
                <a:ea typeface="仿宋" panose="02010609060101010101" pitchFamily="49" charset="-122"/>
              </a:rPr>
              <a:t> </a:t>
            </a:r>
            <a:r>
              <a:rPr lang="en-US" altLang="zh-CN" sz="1600" dirty="0" smtClean="0">
                <a:latin typeface="仿宋" panose="02010609060101010101" pitchFamily="49" charset="-122"/>
                <a:ea typeface="仿宋" panose="02010609060101010101" pitchFamily="49" charset="-122"/>
              </a:rPr>
              <a:t>   100</a:t>
            </a:r>
            <a:r>
              <a:rPr lang="en-US" altLang="zh-CN" sz="1600" dirty="0">
                <a:latin typeface="仿宋" panose="02010609060101010101" pitchFamily="49" charset="-122"/>
                <a:ea typeface="仿宋" panose="02010609060101010101" pitchFamily="49" charset="-122"/>
              </a:rPr>
              <a:t>%</a:t>
            </a:r>
            <a:endParaRPr lang="zh-CN" altLang="zh-CN" sz="1600" dirty="0">
              <a:latin typeface="仿宋" panose="02010609060101010101" pitchFamily="49" charset="-122"/>
              <a:ea typeface="仿宋" panose="02010609060101010101" pitchFamily="49" charset="-122"/>
            </a:endParaRPr>
          </a:p>
          <a:p>
            <a:endParaRPr lang="zh-CN" altLang="en-US"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95513" y="948973"/>
            <a:ext cx="6577012" cy="18418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2838711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SCORM_RATE_SLIDES" val="0"/>
  <p:tag name="ISPRING_SCORM_RATE_QUIZZES" val="0"/>
  <p:tag name="ISPRING_SCORM_PASSING_SCORE" val="0.000000"/>
  <p:tag name="ISPRING_ULTRA_SCORM_COURSE_ID" val="B5C05C61-D5D4-44B4-B47F-C512FD34F8AA"/>
  <p:tag name="ISPRING_SCORM_ENDPOINT" val="&lt;endpoint&gt;&lt;enable&gt;0&lt;/enable&gt;&lt;lrs&gt;http://&lt;/lrs&gt;&lt;auth&gt;0&lt;/auth&gt;&lt;login&gt;&lt;/login&gt;&lt;password&gt;&lt;/password&gt;&lt;key&gt;&lt;/key&gt;&lt;name&gt;&lt;/name&gt;&lt;email&gt;&lt;/email&gt;&lt;/endpoint&gt;&#10;"/>
  <p:tag name="ISPRINGONLINEFOLDERID" val="0"/>
  <p:tag name="ISPRINGONLINEFOLDERPATH" val="Content List"/>
  <p:tag name="ISPRINGCLOUDFOLDERID" val="0"/>
  <p:tag name="ISPRINGCLOUDFOLDERPATH" val="Repository"/>
  <p:tag name="ISPRING_OUTPUT_FOLDER" val="C:\Users\codi\Desktop\20190715包图\2"/>
  <p:tag name="ISPRING_PRESENTATION_TITLE" val="橙色稳重商务风商业计划书PPT模板"/>
  <p:tag name="ISPRING_FIRST_PUBLISH" val="1"/>
</p:tagLst>
</file>

<file path=ppt/tags/tag2.xml><?xml version="1.0" encoding="utf-8"?>
<p:tagLst xmlns:a="http://schemas.openxmlformats.org/drawingml/2006/main" xmlns:r="http://schemas.openxmlformats.org/officeDocument/2006/relationships" xmlns:p="http://schemas.openxmlformats.org/presentationml/2006/main">
  <p:tag name="MH" val="20151230141854"/>
  <p:tag name="MH_LIBRARY" val="CONTENTS"/>
  <p:tag name="MH_TYPE" val="OTHERS"/>
  <p:tag name="ID" val="545839"/>
</p:tagLst>
</file>

<file path=ppt/tags/tag3.xml><?xml version="1.0" encoding="utf-8"?>
<p:tagLst xmlns:a="http://schemas.openxmlformats.org/drawingml/2006/main" xmlns:r="http://schemas.openxmlformats.org/officeDocument/2006/relationships" xmlns:p="http://schemas.openxmlformats.org/presentationml/2006/main">
  <p:tag name="MH" val="20151230141854"/>
  <p:tag name="MH_LIBRARY" val="CONTENTS"/>
  <p:tag name="MH_TYPE" val="OTHERS"/>
  <p:tag name="ID" val="545839"/>
</p:tagLst>
</file>

<file path=ppt/tags/tag4.xml><?xml version="1.0" encoding="utf-8"?>
<p:tagLst xmlns:a="http://schemas.openxmlformats.org/drawingml/2006/main" xmlns:r="http://schemas.openxmlformats.org/officeDocument/2006/relationships" xmlns:p="http://schemas.openxmlformats.org/presentationml/2006/main">
  <p:tag name="MH" val="20151230141854"/>
  <p:tag name="MH_LIBRARY" val="CONTENTS"/>
  <p:tag name="MH_TYPE" val="OTHERS"/>
  <p:tag name="ID" val="545839"/>
</p:tagLst>
</file>

<file path=ppt/theme/theme1.xml><?xml version="1.0" encoding="utf-8"?>
<a:theme xmlns:a="http://schemas.openxmlformats.org/drawingml/2006/main" name="第一PPT，www.1ppt.com">
  <a:themeElements>
    <a:clrScheme name="自定义 317">
      <a:dk1>
        <a:srgbClr val="000000"/>
      </a:dk1>
      <a:lt1>
        <a:srgbClr val="FFFFFF"/>
      </a:lt1>
      <a:dk2>
        <a:srgbClr val="768394"/>
      </a:dk2>
      <a:lt2>
        <a:srgbClr val="F0F0F0"/>
      </a:lt2>
      <a:accent1>
        <a:srgbClr val="48A2A0"/>
      </a:accent1>
      <a:accent2>
        <a:srgbClr val="6C92C0"/>
      </a:accent2>
      <a:accent3>
        <a:srgbClr val="3EA592"/>
      </a:accent3>
      <a:accent4>
        <a:srgbClr val="5066A1"/>
      </a:accent4>
      <a:accent5>
        <a:srgbClr val="5E5CA2"/>
      </a:accent5>
      <a:accent6>
        <a:srgbClr val="768394"/>
      </a:accent6>
      <a:hlink>
        <a:srgbClr val="4276AA"/>
      </a:hlink>
      <a:folHlink>
        <a:srgbClr val="BFBFBF"/>
      </a:folHlink>
    </a:clrScheme>
    <a:fontScheme name="ha1jvetz">
      <a:majorFont>
        <a:latin typeface="印品黑体"/>
        <a:ea typeface="印品黑体"/>
        <a:cs typeface=""/>
      </a:majorFont>
      <a:minorFont>
        <a:latin typeface="印品黑体"/>
        <a:ea typeface="印品黑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1148</Words>
  <Application>Microsoft Office PowerPoint</Application>
  <PresentationFormat>自定义</PresentationFormat>
  <Paragraphs>129</Paragraphs>
  <Slides>14</Slides>
  <Notes>2</Notes>
  <HiddenSlides>0</HiddenSlides>
  <MMClips>0</MMClips>
  <ScaleCrop>false</ScaleCrop>
  <HeadingPairs>
    <vt:vector size="4" baseType="variant">
      <vt:variant>
        <vt:lpstr>主题</vt:lpstr>
      </vt:variant>
      <vt:variant>
        <vt:i4>2</vt:i4>
      </vt:variant>
      <vt:variant>
        <vt:lpstr>幻灯片标题</vt:lpstr>
      </vt:variant>
      <vt:variant>
        <vt:i4>14</vt:i4>
      </vt:variant>
    </vt:vector>
  </HeadingPairs>
  <TitlesOfParts>
    <vt:vector size="16" baseType="lpstr">
      <vt:lpstr>第一PPT，www.1ppt.com</vt:lpstr>
      <vt:lpstr>自定义设计方案</vt:lpstr>
      <vt:lpstr>绩效报告填报指南</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极简工作总结</dc:title>
  <dc:creator/>
  <cp:keywords>www.1ppt.com</cp:keywords>
  <dc:description>www.1ppt.com</dc:description>
  <cp:lastModifiedBy/>
  <cp:revision>1</cp:revision>
  <dcterms:created xsi:type="dcterms:W3CDTF">2021-08-15T13:41:38Z</dcterms:created>
  <dcterms:modified xsi:type="dcterms:W3CDTF">2023-10-18T01:39:42Z</dcterms:modified>
</cp:coreProperties>
</file>